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Arial Rounded MT Bold" panose="020F0704030504030204" pitchFamily="34" charset="0"/>
      <p:regular r:id="rId13"/>
    </p:embeddedFont>
    <p:embeddedFont>
      <p:font typeface="Atkinson Hyperlegible Bold" panose="020B0604020202020204" charset="-18"/>
      <p:regular r:id="rId14"/>
    </p:embeddedFont>
    <p:embeddedFont>
      <p:font typeface="Sugo Display" panose="020B0604020202020204" charset="0"/>
      <p:regular r:id="rId15"/>
    </p:embeddedFont>
    <p:embeddedFont>
      <p:font typeface="Calibri" panose="020F0502020204030204" pitchFamily="34" charset="0"/>
      <p:regular r:id="rId16"/>
      <p:bold r:id="rId17"/>
      <p:italic r:id="rId18"/>
      <p:boldItalic r:id="rId19"/>
    </p:embeddedFont>
    <p:embeddedFont>
      <p:font typeface="Atkinson Hyperlegible" panose="020B0604020202020204" charset="-18"/>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3" d="100"/>
          <a:sy n="33" d="100"/>
        </p:scale>
        <p:origin x="902"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3" Type="http://schemas.openxmlformats.org/officeDocument/2006/relationships/image" Target="../media/image9.jpe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1.sv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png"/><Relationship Id="rId3" Type="http://schemas.openxmlformats.org/officeDocument/2006/relationships/image" Target="../media/image14.jpeg"/><Relationship Id="rId7" Type="http://schemas.openxmlformats.org/officeDocument/2006/relationships/image" Target="../media/image20.png"/><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png"/><Relationship Id="rId5" Type="http://schemas.openxmlformats.org/officeDocument/2006/relationships/image" Target="../media/image9.jpe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7.png"/><Relationship Id="rId3" Type="http://schemas.openxmlformats.org/officeDocument/2006/relationships/image" Target="../media/image14.jpe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4.jpe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e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p:nvPr/>
        </p:nvGrpSpPr>
        <p:grpSpPr>
          <a:xfrm>
            <a:off x="734278"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sp>
      <p:sp>
        <p:nvSpPr>
          <p:cNvPr id="8" name="TextBox 8"/>
          <p:cNvSpPr txBox="1"/>
          <p:nvPr/>
        </p:nvSpPr>
        <p:spPr>
          <a:xfrm>
            <a:off x="2462386" y="2706882"/>
            <a:ext cx="8838739" cy="3929345"/>
          </a:xfrm>
          <a:prstGeom prst="rect">
            <a:avLst/>
          </a:prstGeom>
        </p:spPr>
        <p:txBody>
          <a:bodyPr lIns="0" tIns="0" rIns="0" bIns="0" rtlCol="0" anchor="t">
            <a:spAutoFit/>
          </a:bodyPr>
          <a:lstStyle/>
          <a:p>
            <a:pPr algn="ctr">
              <a:lnSpc>
                <a:spcPts val="10179"/>
              </a:lnSpc>
            </a:pPr>
            <a:r>
              <a:rPr lang="pl-PL" sz="10179" spc="111" dirty="0" smtClean="0">
                <a:solidFill>
                  <a:srgbClr val="402B2B"/>
                </a:solidFill>
                <a:latin typeface="Sugo Display"/>
              </a:rPr>
              <a:t>Bursztyn</a:t>
            </a:r>
          </a:p>
          <a:p>
            <a:pPr algn="ctr">
              <a:lnSpc>
                <a:spcPts val="10179"/>
              </a:lnSpc>
            </a:pPr>
            <a:r>
              <a:rPr lang="pl-PL" sz="10179" spc="111" dirty="0">
                <a:solidFill>
                  <a:srgbClr val="402B2B"/>
                </a:solidFill>
                <a:latin typeface="Sugo Display"/>
              </a:rPr>
              <a:t>i</a:t>
            </a:r>
            <a:r>
              <a:rPr lang="pl-PL" sz="10179" spc="111" dirty="0" smtClean="0">
                <a:solidFill>
                  <a:srgbClr val="402B2B"/>
                </a:solidFill>
                <a:latin typeface="Sugo Display"/>
              </a:rPr>
              <a:t> jego handlowe szlaki</a:t>
            </a:r>
            <a:r>
              <a:rPr lang="pl-PL" sz="10179" spc="111" dirty="0" smtClean="0">
                <a:solidFill>
                  <a:srgbClr val="402B2B"/>
                </a:solidFill>
                <a:latin typeface="Sugo Display"/>
              </a:rPr>
              <a:t> </a:t>
            </a:r>
            <a:endParaRPr lang="en-US" sz="10179" spc="111" dirty="0">
              <a:solidFill>
                <a:srgbClr val="402B2B"/>
              </a:solidFill>
              <a:latin typeface="Sugo Display"/>
            </a:endParaRPr>
          </a:p>
        </p:txBody>
      </p:sp>
      <p:sp>
        <p:nvSpPr>
          <p:cNvPr id="9" name="Freeform 9"/>
          <p:cNvSpPr/>
          <p:nvPr/>
        </p:nvSpPr>
        <p:spPr>
          <a:xfrm>
            <a:off x="8228063" y="7755788"/>
            <a:ext cx="2521263" cy="95209"/>
          </a:xfrm>
          <a:custGeom>
            <a:avLst/>
            <a:gdLst/>
            <a:ahLst/>
            <a:cxnLst/>
            <a:rect l="l" t="t" r="r" b="b"/>
            <a:pathLst>
              <a:path w="2521263" h="95209">
                <a:moveTo>
                  <a:pt x="0" y="0"/>
                </a:moveTo>
                <a:lnTo>
                  <a:pt x="2521263" y="0"/>
                </a:lnTo>
                <a:lnTo>
                  <a:pt x="2521263" y="95209"/>
                </a:lnTo>
                <a:lnTo>
                  <a:pt x="0" y="95209"/>
                </a:lnTo>
                <a:lnTo>
                  <a:pt x="0" y="0"/>
                </a:lnTo>
                <a:close/>
              </a:path>
            </a:pathLst>
          </a:custGeom>
          <a:blipFill>
            <a:blip r:embed="rId6">
              <a:extLst>
                <a:ext uri="{96DAC541-7B7A-43D3-8B79-37D633B846F1}">
                  <asvg:svgBlip xmlns:asvg="http://schemas.microsoft.com/office/drawing/2016/SVG/main" xmlns="" r:embed="rId7"/>
                </a:ext>
              </a:extLst>
            </a:blip>
            <a:stretch>
              <a:fillRect r="-22172"/>
            </a:stretch>
          </a:blipFill>
        </p:spPr>
      </p:sp>
      <p:sp>
        <p:nvSpPr>
          <p:cNvPr id="10" name="Freeform 10"/>
          <p:cNvSpPr/>
          <p:nvPr/>
        </p:nvSpPr>
        <p:spPr>
          <a:xfrm>
            <a:off x="2462386" y="7755788"/>
            <a:ext cx="2521263" cy="95209"/>
          </a:xfrm>
          <a:custGeom>
            <a:avLst/>
            <a:gdLst/>
            <a:ahLst/>
            <a:cxnLst/>
            <a:rect l="l" t="t" r="r" b="b"/>
            <a:pathLst>
              <a:path w="2521263" h="95209">
                <a:moveTo>
                  <a:pt x="0" y="0"/>
                </a:moveTo>
                <a:lnTo>
                  <a:pt x="2521263" y="0"/>
                </a:lnTo>
                <a:lnTo>
                  <a:pt x="2521263" y="95209"/>
                </a:lnTo>
                <a:lnTo>
                  <a:pt x="0" y="95209"/>
                </a:lnTo>
                <a:lnTo>
                  <a:pt x="0" y="0"/>
                </a:lnTo>
                <a:close/>
              </a:path>
            </a:pathLst>
          </a:custGeom>
          <a:blipFill>
            <a:blip r:embed="rId6">
              <a:extLst>
                <a:ext uri="{96DAC541-7B7A-43D3-8B79-37D633B846F1}">
                  <asvg:svgBlip xmlns:asvg="http://schemas.microsoft.com/office/drawing/2016/SVG/main" xmlns="" r:embed="rId7"/>
                </a:ext>
              </a:extLst>
            </a:blip>
            <a:stretch>
              <a:fillRect r="-22172"/>
            </a:stretch>
          </a:blipFill>
        </p:spPr>
      </p:sp>
      <p:grpSp>
        <p:nvGrpSpPr>
          <p:cNvPr id="12" name="Group 19"/>
          <p:cNvGrpSpPr/>
          <p:nvPr/>
        </p:nvGrpSpPr>
        <p:grpSpPr>
          <a:xfrm rot="5152064">
            <a:off x="3485376" y="5394252"/>
            <a:ext cx="2286647" cy="5205822"/>
            <a:chOff x="0" y="0"/>
            <a:chExt cx="663659" cy="1124405"/>
          </a:xfrm>
        </p:grpSpPr>
        <p:sp>
          <p:nvSpPr>
            <p:cNvPr id="13" name="Freeform 20"/>
            <p:cNvSpPr/>
            <p:nvPr/>
          </p:nvSpPr>
          <p:spPr>
            <a:xfrm>
              <a:off x="0" y="0"/>
              <a:ext cx="663659" cy="1124405"/>
            </a:xfrm>
            <a:custGeom>
              <a:avLst/>
              <a:gdLst/>
              <a:ahLst/>
              <a:cxnLst/>
              <a:rect l="l" t="t" r="r" b="b"/>
              <a:pathLst>
                <a:path w="663659" h="1124405">
                  <a:moveTo>
                    <a:pt x="0" y="0"/>
                  </a:moveTo>
                  <a:lnTo>
                    <a:pt x="663659" y="0"/>
                  </a:lnTo>
                  <a:lnTo>
                    <a:pt x="663659" y="1124405"/>
                  </a:lnTo>
                  <a:lnTo>
                    <a:pt x="0" y="1124405"/>
                  </a:lnTo>
                  <a:close/>
                </a:path>
              </a:pathLst>
            </a:custGeom>
            <a:blipFill>
              <a:blip r:embed="rId8"/>
              <a:stretch>
                <a:fillRect l="-85272" r="-68865"/>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6" name="Freeform 6"/>
          <p:cNvSpPr/>
          <p:nvPr/>
        </p:nvSpPr>
        <p:spPr>
          <a:xfrm rot="-5544982" flipH="1" flipV="1">
            <a:off x="-811411" y="2224668"/>
            <a:ext cx="8528897" cy="5689614"/>
          </a:xfrm>
          <a:custGeom>
            <a:avLst/>
            <a:gdLst/>
            <a:ahLst/>
            <a:cxnLst/>
            <a:rect l="l" t="t" r="r" b="b"/>
            <a:pathLst>
              <a:path w="8528897" h="5689614">
                <a:moveTo>
                  <a:pt x="8528897" y="5689614"/>
                </a:moveTo>
                <a:lnTo>
                  <a:pt x="0" y="5689614"/>
                </a:lnTo>
                <a:lnTo>
                  <a:pt x="0" y="0"/>
                </a:lnTo>
                <a:lnTo>
                  <a:pt x="8528897" y="0"/>
                </a:lnTo>
                <a:lnTo>
                  <a:pt x="8528897" y="5689614"/>
                </a:lnTo>
                <a:close/>
              </a:path>
            </a:pathLst>
          </a:custGeom>
          <a:blipFill>
            <a:blip r:embed="rId5"/>
            <a:stretch>
              <a:fillRect/>
            </a:stretch>
          </a:blipFill>
        </p:spPr>
      </p:sp>
      <p:sp>
        <p:nvSpPr>
          <p:cNvPr id="7" name="Freeform 7"/>
          <p:cNvSpPr/>
          <p:nvPr/>
        </p:nvSpPr>
        <p:spPr>
          <a:xfrm rot="-213070">
            <a:off x="2979958" y="724423"/>
            <a:ext cx="608054" cy="619673"/>
          </a:xfrm>
          <a:custGeom>
            <a:avLst/>
            <a:gdLst/>
            <a:ahLst/>
            <a:cxnLst/>
            <a:rect l="l" t="t" r="r" b="b"/>
            <a:pathLst>
              <a:path w="608054" h="619673">
                <a:moveTo>
                  <a:pt x="0" y="0"/>
                </a:moveTo>
                <a:lnTo>
                  <a:pt x="608055" y="0"/>
                </a:lnTo>
                <a:lnTo>
                  <a:pt x="608055" y="619673"/>
                </a:lnTo>
                <a:lnTo>
                  <a:pt x="0" y="619673"/>
                </a:lnTo>
                <a:lnTo>
                  <a:pt x="0" y="0"/>
                </a:lnTo>
                <a:close/>
              </a:path>
            </a:pathLst>
          </a:custGeom>
          <a:blipFill>
            <a:blip r:embed="rId6"/>
            <a:stretch>
              <a:fillRect/>
            </a:stretch>
          </a:blipFill>
        </p:spPr>
      </p:sp>
      <p:grpSp>
        <p:nvGrpSpPr>
          <p:cNvPr id="8" name="Group 8"/>
          <p:cNvGrpSpPr>
            <a:grpSpLocks noChangeAspect="1"/>
          </p:cNvGrpSpPr>
          <p:nvPr/>
        </p:nvGrpSpPr>
        <p:grpSpPr>
          <a:xfrm rot="1015533">
            <a:off x="10513652" y="-2121528"/>
            <a:ext cx="10325542" cy="7151394"/>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1" name="Freeform 11"/>
          <p:cNvSpPr/>
          <p:nvPr/>
        </p:nvSpPr>
        <p:spPr>
          <a:xfrm rot="196137">
            <a:off x="9114649" y="1934337"/>
            <a:ext cx="565670" cy="576479"/>
          </a:xfrm>
          <a:custGeom>
            <a:avLst/>
            <a:gdLst/>
            <a:ahLst/>
            <a:cxnLst/>
            <a:rect l="l" t="t" r="r" b="b"/>
            <a:pathLst>
              <a:path w="565670" h="576479">
                <a:moveTo>
                  <a:pt x="0" y="0"/>
                </a:moveTo>
                <a:lnTo>
                  <a:pt x="565670" y="0"/>
                </a:lnTo>
                <a:lnTo>
                  <a:pt x="565670" y="576479"/>
                </a:lnTo>
                <a:lnTo>
                  <a:pt x="0" y="576479"/>
                </a:lnTo>
                <a:lnTo>
                  <a:pt x="0" y="0"/>
                </a:lnTo>
                <a:close/>
              </a:path>
            </a:pathLst>
          </a:custGeom>
          <a:blipFill>
            <a:blip r:embed="rId6"/>
            <a:stretch>
              <a:fillRect/>
            </a:stretch>
          </a:blipFill>
        </p:spPr>
      </p:sp>
      <p:sp>
        <p:nvSpPr>
          <p:cNvPr id="12" name="Freeform 12"/>
          <p:cNvSpPr/>
          <p:nvPr/>
        </p:nvSpPr>
        <p:spPr>
          <a:xfrm rot="-5582632" flipH="1">
            <a:off x="10941855" y="2251570"/>
            <a:ext cx="7934389" cy="5293018"/>
          </a:xfrm>
          <a:custGeom>
            <a:avLst/>
            <a:gdLst/>
            <a:ahLst/>
            <a:cxnLst/>
            <a:rect l="l" t="t" r="r" b="b"/>
            <a:pathLst>
              <a:path w="7934389" h="5293018">
                <a:moveTo>
                  <a:pt x="7934389" y="0"/>
                </a:moveTo>
                <a:lnTo>
                  <a:pt x="0" y="0"/>
                </a:lnTo>
                <a:lnTo>
                  <a:pt x="0" y="5293019"/>
                </a:lnTo>
                <a:lnTo>
                  <a:pt x="7934389" y="5293019"/>
                </a:lnTo>
                <a:lnTo>
                  <a:pt x="7934389" y="0"/>
                </a:lnTo>
                <a:close/>
              </a:path>
            </a:pathLst>
          </a:custGeom>
          <a:blipFill>
            <a:blip r:embed="rId5"/>
            <a:stretch>
              <a:fillRect/>
            </a:stretch>
          </a:blipFill>
        </p:spPr>
      </p:sp>
      <p:sp>
        <p:nvSpPr>
          <p:cNvPr id="13" name="Freeform 13"/>
          <p:cNvSpPr/>
          <p:nvPr/>
        </p:nvSpPr>
        <p:spPr>
          <a:xfrm rot="-250719">
            <a:off x="14427844" y="857848"/>
            <a:ext cx="565670" cy="576479"/>
          </a:xfrm>
          <a:custGeom>
            <a:avLst/>
            <a:gdLst/>
            <a:ahLst/>
            <a:cxnLst/>
            <a:rect l="l" t="t" r="r" b="b"/>
            <a:pathLst>
              <a:path w="565670" h="576479">
                <a:moveTo>
                  <a:pt x="0" y="0"/>
                </a:moveTo>
                <a:lnTo>
                  <a:pt x="565670" y="0"/>
                </a:lnTo>
                <a:lnTo>
                  <a:pt x="565670" y="576478"/>
                </a:lnTo>
                <a:lnTo>
                  <a:pt x="0" y="576478"/>
                </a:lnTo>
                <a:lnTo>
                  <a:pt x="0" y="0"/>
                </a:lnTo>
                <a:close/>
              </a:path>
            </a:pathLst>
          </a:custGeom>
          <a:blipFill>
            <a:blip r:embed="rId6"/>
            <a:stretch>
              <a:fillRect/>
            </a:stretch>
          </a:blipFill>
        </p:spPr>
      </p:sp>
      <p:sp>
        <p:nvSpPr>
          <p:cNvPr id="14" name="Freeform 14"/>
          <p:cNvSpPr/>
          <p:nvPr/>
        </p:nvSpPr>
        <p:spPr>
          <a:xfrm rot="7910323">
            <a:off x="4375885" y="-1991467"/>
            <a:ext cx="1579533" cy="3854754"/>
          </a:xfrm>
          <a:custGeom>
            <a:avLst/>
            <a:gdLst/>
            <a:ahLst/>
            <a:cxnLst/>
            <a:rect l="l" t="t" r="r" b="b"/>
            <a:pathLst>
              <a:path w="1579533" h="3854754">
                <a:moveTo>
                  <a:pt x="0" y="0"/>
                </a:moveTo>
                <a:lnTo>
                  <a:pt x="1579533" y="0"/>
                </a:lnTo>
                <a:lnTo>
                  <a:pt x="1579533" y="3854755"/>
                </a:lnTo>
                <a:lnTo>
                  <a:pt x="0" y="3854755"/>
                </a:lnTo>
                <a:lnTo>
                  <a:pt x="0" y="0"/>
                </a:lnTo>
                <a:close/>
              </a:path>
            </a:pathLst>
          </a:custGeom>
          <a:blipFill>
            <a:blip r:embed="rId8"/>
            <a:stretch>
              <a:fillRect/>
            </a:stretch>
          </a:blipFill>
        </p:spPr>
      </p:sp>
      <p:sp>
        <p:nvSpPr>
          <p:cNvPr id="15" name="Freeform 15"/>
          <p:cNvSpPr/>
          <p:nvPr/>
        </p:nvSpPr>
        <p:spPr>
          <a:xfrm>
            <a:off x="16998389" y="6793791"/>
            <a:ext cx="2603812" cy="2656282"/>
          </a:xfrm>
          <a:custGeom>
            <a:avLst/>
            <a:gdLst/>
            <a:ahLst/>
            <a:cxnLst/>
            <a:rect l="l" t="t" r="r" b="b"/>
            <a:pathLst>
              <a:path w="2603812" h="2656282">
                <a:moveTo>
                  <a:pt x="0" y="0"/>
                </a:moveTo>
                <a:lnTo>
                  <a:pt x="2603812" y="0"/>
                </a:lnTo>
                <a:lnTo>
                  <a:pt x="2603812" y="2656281"/>
                </a:lnTo>
                <a:lnTo>
                  <a:pt x="0" y="2656281"/>
                </a:lnTo>
                <a:lnTo>
                  <a:pt x="0" y="0"/>
                </a:lnTo>
                <a:close/>
              </a:path>
            </a:pathLst>
          </a:custGeom>
          <a:blipFill>
            <a:blip r:embed="rId9"/>
            <a:stretch>
              <a:fillRect/>
            </a:stretch>
          </a:blipFill>
        </p:spPr>
      </p:sp>
      <p:sp>
        <p:nvSpPr>
          <p:cNvPr id="16" name="TextBox 16"/>
          <p:cNvSpPr txBox="1"/>
          <p:nvPr/>
        </p:nvSpPr>
        <p:spPr>
          <a:xfrm rot="-144982">
            <a:off x="1352513" y="2261093"/>
            <a:ext cx="4199387" cy="5444780"/>
          </a:xfrm>
          <a:prstGeom prst="rect">
            <a:avLst/>
          </a:prstGeom>
        </p:spPr>
        <p:txBody>
          <a:bodyPr lIns="0" tIns="0" rIns="0" bIns="0" rtlCol="0" anchor="t">
            <a:spAutoFit/>
          </a:bodyPr>
          <a:lstStyle/>
          <a:p>
            <a:pPr algn="ctr">
              <a:lnSpc>
                <a:spcPts val="3310"/>
              </a:lnSpc>
              <a:spcBef>
                <a:spcPct val="0"/>
              </a:spcBef>
            </a:pPr>
            <a:r>
              <a:rPr lang="en-US" sz="2364">
                <a:solidFill>
                  <a:srgbClr val="402B2B"/>
                </a:solidFill>
                <a:latin typeface="Atkinson Hyperlegible"/>
              </a:rPr>
              <a:t>Wydarzenie to sprawiło, iż wielu kupców wyruszyło traktami prowadzącymi na północ, które wkrótce zapełniły się jucznymi zwierzętami i wozami. Przebieg tech szlaków handlowych odtworzyć można obecnie na podstawie znalezisk archeologicznych, np. we Wrocławiu odkryto skład zawierający ok. 1500 kg tego cennego kamienia pochodzący z I wieku przed Chrystusem.</a:t>
            </a:r>
          </a:p>
        </p:txBody>
      </p:sp>
      <p:sp>
        <p:nvSpPr>
          <p:cNvPr id="17" name="TextBox 17"/>
          <p:cNvSpPr txBox="1"/>
          <p:nvPr/>
        </p:nvSpPr>
        <p:spPr>
          <a:xfrm rot="-182632">
            <a:off x="12954719" y="2136058"/>
            <a:ext cx="3906668" cy="3496945"/>
          </a:xfrm>
          <a:prstGeom prst="rect">
            <a:avLst/>
          </a:prstGeom>
        </p:spPr>
        <p:txBody>
          <a:bodyPr lIns="0" tIns="0" rIns="0" bIns="0" rtlCol="0" anchor="t">
            <a:spAutoFit/>
          </a:bodyPr>
          <a:lstStyle/>
          <a:p>
            <a:pPr algn="ctr">
              <a:lnSpc>
                <a:spcPts val="3079"/>
              </a:lnSpc>
              <a:spcBef>
                <a:spcPct val="0"/>
              </a:spcBef>
            </a:pPr>
            <a:r>
              <a:rPr lang="en-US" sz="2199">
                <a:solidFill>
                  <a:srgbClr val="402B2B"/>
                </a:solidFill>
                <a:latin typeface="Atkinson Hyperlegible"/>
              </a:rPr>
              <a:t>Możliwa była również trasa wodna, rzekami. Na południe od Ebląga archeolodzy odkryli drewniane pomosty, których najprawdopodobnie (jak wynika z datowań) używano w czasach wpływów rzymskich do pokonywania podmokłych terenów.</a:t>
            </a:r>
          </a:p>
        </p:txBody>
      </p:sp>
      <p:sp>
        <p:nvSpPr>
          <p:cNvPr id="18" name="Freeform 18"/>
          <p:cNvSpPr/>
          <p:nvPr/>
        </p:nvSpPr>
        <p:spPr>
          <a:xfrm rot="-6687178">
            <a:off x="6259646" y="803113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0">
              <a:alphaModFix amt="88000"/>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sp>
      <p:sp>
        <p:nvSpPr>
          <p:cNvPr id="8" name="TextBox 8"/>
          <p:cNvSpPr txBox="1"/>
          <p:nvPr/>
        </p:nvSpPr>
        <p:spPr>
          <a:xfrm>
            <a:off x="2695270" y="2529964"/>
            <a:ext cx="8763611" cy="4168140"/>
          </a:xfrm>
          <a:prstGeom prst="rect">
            <a:avLst/>
          </a:prstGeom>
        </p:spPr>
        <p:txBody>
          <a:bodyPr lIns="0" tIns="0" rIns="0" bIns="0" rtlCol="0" anchor="t">
            <a:spAutoFit/>
          </a:bodyPr>
          <a:lstStyle/>
          <a:p>
            <a:pPr algn="ctr">
              <a:lnSpc>
                <a:spcPts val="15480"/>
              </a:lnSpc>
            </a:pPr>
            <a:r>
              <a:rPr lang="en-US" sz="18000" spc="198">
                <a:solidFill>
                  <a:srgbClr val="402B2B"/>
                </a:solidFill>
                <a:latin typeface="Sugo Display"/>
              </a:rPr>
              <a:t>Dziękuje</a:t>
            </a:r>
          </a:p>
          <a:p>
            <a:pPr algn="ctr">
              <a:lnSpc>
                <a:spcPts val="15480"/>
              </a:lnSpc>
            </a:pPr>
            <a:r>
              <a:rPr lang="en-US" sz="18000" spc="198">
                <a:solidFill>
                  <a:srgbClr val="402B2B"/>
                </a:solidFill>
                <a:latin typeface="Sugo Display"/>
              </a:rPr>
              <a:t>za uwagę</a:t>
            </a:r>
          </a:p>
        </p:txBody>
      </p:sp>
      <p:grpSp>
        <p:nvGrpSpPr>
          <p:cNvPr id="9" name="Group 9"/>
          <p:cNvGrpSpPr/>
          <p:nvPr/>
        </p:nvGrpSpPr>
        <p:grpSpPr>
          <a:xfrm>
            <a:off x="4329016" y="8380473"/>
            <a:ext cx="5496119" cy="86142"/>
            <a:chOff x="0" y="0"/>
            <a:chExt cx="7328159" cy="114856"/>
          </a:xfrm>
        </p:grpSpPr>
        <p:sp>
          <p:nvSpPr>
            <p:cNvPr id="10" name="Freeform 10"/>
            <p:cNvSpPr/>
            <p:nvPr/>
          </p:nvSpPr>
          <p:spPr>
            <a:xfrm>
              <a:off x="0" y="0"/>
              <a:ext cx="3715927" cy="114856"/>
            </a:xfrm>
            <a:custGeom>
              <a:avLst/>
              <a:gdLst/>
              <a:ahLst/>
              <a:cxnLst/>
              <a:rect l="l" t="t" r="r" b="b"/>
              <a:pathLst>
                <a:path w="3715927" h="114856">
                  <a:moveTo>
                    <a:pt x="0" y="0"/>
                  </a:moveTo>
                  <a:lnTo>
                    <a:pt x="3715927" y="0"/>
                  </a:lnTo>
                  <a:lnTo>
                    <a:pt x="3715927" y="114856"/>
                  </a:lnTo>
                  <a:lnTo>
                    <a:pt x="0" y="114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3612232" y="0"/>
              <a:ext cx="3715927" cy="114856"/>
            </a:xfrm>
            <a:custGeom>
              <a:avLst/>
              <a:gdLst/>
              <a:ahLst/>
              <a:cxnLst/>
              <a:rect l="l" t="t" r="r" b="b"/>
              <a:pathLst>
                <a:path w="3715927" h="114856">
                  <a:moveTo>
                    <a:pt x="0" y="0"/>
                  </a:moveTo>
                  <a:lnTo>
                    <a:pt x="3715927" y="0"/>
                  </a:lnTo>
                  <a:lnTo>
                    <a:pt x="3715927" y="114856"/>
                  </a:lnTo>
                  <a:lnTo>
                    <a:pt x="0" y="114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2" name="pole tekstowe 11"/>
          <p:cNvSpPr txBox="1"/>
          <p:nvPr/>
        </p:nvSpPr>
        <p:spPr>
          <a:xfrm>
            <a:off x="5630632" y="7732144"/>
            <a:ext cx="5338595" cy="600164"/>
          </a:xfrm>
          <a:prstGeom prst="rect">
            <a:avLst/>
          </a:prstGeom>
          <a:noFill/>
        </p:spPr>
        <p:txBody>
          <a:bodyPr wrap="square" rtlCol="0">
            <a:spAutoFit/>
          </a:bodyPr>
          <a:lstStyle/>
          <a:p>
            <a:r>
              <a:rPr lang="pl-PL" sz="3300" dirty="0" smtClean="0">
                <a:latin typeface="Arial Rounded MT Bold" panose="020F0704030504030204" pitchFamily="34" charset="0"/>
              </a:rPr>
              <a:t>Dominika </a:t>
            </a:r>
            <a:r>
              <a:rPr lang="pl-PL" sz="3300" dirty="0" err="1" smtClean="0">
                <a:latin typeface="Arial Rounded MT Bold" panose="020F0704030504030204" pitchFamily="34" charset="0"/>
              </a:rPr>
              <a:t>Rapacz</a:t>
            </a:r>
            <a:endParaRPr lang="pl-PL" sz="3300" dirty="0">
              <a:latin typeface="Arial Rounded MT Bold" panose="020F0704030504030204" pitchFamily="34" charset="0"/>
            </a:endParaRPr>
          </a:p>
        </p:txBody>
      </p:sp>
      <p:pic>
        <p:nvPicPr>
          <p:cNvPr id="13" name="Obraz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1896" y="6913101"/>
            <a:ext cx="1992235" cy="19288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sp>
      <p:grpSp>
        <p:nvGrpSpPr>
          <p:cNvPr id="6" name="Group 6"/>
          <p:cNvGrpSpPr/>
          <p:nvPr/>
        </p:nvGrpSpPr>
        <p:grpSpPr>
          <a:xfrm rot="-202858">
            <a:off x="488020" y="7153150"/>
            <a:ext cx="1524767" cy="1718794"/>
            <a:chOff x="0" y="0"/>
            <a:chExt cx="2033023" cy="2291725"/>
          </a:xfrm>
        </p:grpSpPr>
        <p:sp>
          <p:nvSpPr>
            <p:cNvPr id="7" name="Freeform 7"/>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sp>
        <p:sp>
          <p:nvSpPr>
            <p:cNvPr id="8" name="Freeform 8"/>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sp>
      </p:grpSp>
      <p:sp>
        <p:nvSpPr>
          <p:cNvPr id="9" name="Freeform 9"/>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sp>
      <p:sp>
        <p:nvSpPr>
          <p:cNvPr id="10" name="Freeform 10"/>
          <p:cNvSpPr/>
          <p:nvPr/>
        </p:nvSpPr>
        <p:spPr>
          <a:xfrm>
            <a:off x="15671452" y="-1914234"/>
            <a:ext cx="4569612" cy="4209589"/>
          </a:xfrm>
          <a:custGeom>
            <a:avLst/>
            <a:gdLst/>
            <a:ahLst/>
            <a:cxnLst/>
            <a:rect l="l" t="t" r="r" b="b"/>
            <a:pathLst>
              <a:path w="4569612" h="4209589">
                <a:moveTo>
                  <a:pt x="0" y="0"/>
                </a:moveTo>
                <a:lnTo>
                  <a:pt x="4569612" y="0"/>
                </a:lnTo>
                <a:lnTo>
                  <a:pt x="4569612" y="4209589"/>
                </a:lnTo>
                <a:lnTo>
                  <a:pt x="0" y="4209589"/>
                </a:lnTo>
                <a:lnTo>
                  <a:pt x="0" y="0"/>
                </a:lnTo>
                <a:close/>
              </a:path>
            </a:pathLst>
          </a:custGeom>
          <a:blipFill>
            <a:blip r:embed="rId6"/>
            <a:stretch>
              <a:fillRect t="-237906"/>
            </a:stretch>
          </a:blipFill>
        </p:spPr>
      </p:sp>
      <p:grpSp>
        <p:nvGrpSpPr>
          <p:cNvPr id="11" name="Group 11"/>
          <p:cNvGrpSpPr>
            <a:grpSpLocks noChangeAspect="1"/>
          </p:cNvGrpSpPr>
          <p:nvPr/>
        </p:nvGrpSpPr>
        <p:grpSpPr>
          <a:xfrm rot="-9182015">
            <a:off x="6496762" y="9130877"/>
            <a:ext cx="8587908" cy="594792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14" name="Freeform 14"/>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sp>
      <p:sp>
        <p:nvSpPr>
          <p:cNvPr id="15" name="Freeform 15"/>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sp>
      <p:sp>
        <p:nvSpPr>
          <p:cNvPr id="16" name="Freeform 16"/>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9">
              <a:alphaModFix amt="88000"/>
            </a:blip>
            <a:stretch>
              <a:fillRect/>
            </a:stretch>
          </a:blipFill>
        </p:spPr>
      </p:sp>
      <p:grpSp>
        <p:nvGrpSpPr>
          <p:cNvPr id="17" name="Group 17"/>
          <p:cNvGrpSpPr/>
          <p:nvPr/>
        </p:nvGrpSpPr>
        <p:grpSpPr>
          <a:xfrm rot="162731">
            <a:off x="6292361" y="3711865"/>
            <a:ext cx="3225233" cy="4633259"/>
            <a:chOff x="0" y="0"/>
            <a:chExt cx="649711" cy="933353"/>
          </a:xfrm>
        </p:grpSpPr>
        <p:sp>
          <p:nvSpPr>
            <p:cNvPr id="18" name="Freeform 18"/>
            <p:cNvSpPr/>
            <p:nvPr/>
          </p:nvSpPr>
          <p:spPr>
            <a:xfrm>
              <a:off x="0" y="0"/>
              <a:ext cx="649711" cy="933353"/>
            </a:xfrm>
            <a:custGeom>
              <a:avLst/>
              <a:gdLst/>
              <a:ahLst/>
              <a:cxnLst/>
              <a:rect l="l" t="t" r="r" b="b"/>
              <a:pathLst>
                <a:path w="649711" h="933353">
                  <a:moveTo>
                    <a:pt x="0" y="0"/>
                  </a:moveTo>
                  <a:lnTo>
                    <a:pt x="649711" y="0"/>
                  </a:lnTo>
                  <a:lnTo>
                    <a:pt x="649711" y="933353"/>
                  </a:lnTo>
                  <a:lnTo>
                    <a:pt x="0" y="933353"/>
                  </a:lnTo>
                  <a:close/>
                </a:path>
              </a:pathLst>
            </a:custGeom>
            <a:blipFill>
              <a:blip r:embed="rId10"/>
              <a:stretch>
                <a:fillRect l="-77505" r="-77505"/>
              </a:stretch>
            </a:blipFill>
          </p:spPr>
        </p:sp>
      </p:grpSp>
      <p:grpSp>
        <p:nvGrpSpPr>
          <p:cNvPr id="19" name="Group 19"/>
          <p:cNvGrpSpPr/>
          <p:nvPr/>
        </p:nvGrpSpPr>
        <p:grpSpPr>
          <a:xfrm rot="-158473">
            <a:off x="1321229" y="1954951"/>
            <a:ext cx="3529260" cy="5979454"/>
            <a:chOff x="0" y="0"/>
            <a:chExt cx="663659" cy="1124405"/>
          </a:xfrm>
        </p:grpSpPr>
        <p:sp>
          <p:nvSpPr>
            <p:cNvPr id="20" name="Freeform 20"/>
            <p:cNvSpPr/>
            <p:nvPr/>
          </p:nvSpPr>
          <p:spPr>
            <a:xfrm>
              <a:off x="0" y="0"/>
              <a:ext cx="663659" cy="1124405"/>
            </a:xfrm>
            <a:custGeom>
              <a:avLst/>
              <a:gdLst/>
              <a:ahLst/>
              <a:cxnLst/>
              <a:rect l="l" t="t" r="r" b="b"/>
              <a:pathLst>
                <a:path w="663659" h="1124405">
                  <a:moveTo>
                    <a:pt x="0" y="0"/>
                  </a:moveTo>
                  <a:lnTo>
                    <a:pt x="663659" y="0"/>
                  </a:lnTo>
                  <a:lnTo>
                    <a:pt x="663659" y="1124405"/>
                  </a:lnTo>
                  <a:lnTo>
                    <a:pt x="0" y="1124405"/>
                  </a:lnTo>
                  <a:close/>
                </a:path>
              </a:pathLst>
            </a:custGeom>
            <a:blipFill>
              <a:blip r:embed="rId11"/>
              <a:stretch>
                <a:fillRect l="-85272" r="-68865"/>
              </a:stretch>
            </a:blipFill>
          </p:spPr>
        </p:sp>
      </p:grpSp>
      <p:sp>
        <p:nvSpPr>
          <p:cNvPr id="21" name="TextBox 21"/>
          <p:cNvSpPr txBox="1"/>
          <p:nvPr/>
        </p:nvSpPr>
        <p:spPr>
          <a:xfrm>
            <a:off x="12272060" y="3669211"/>
            <a:ext cx="4987240" cy="5246198"/>
          </a:xfrm>
          <a:prstGeom prst="rect">
            <a:avLst/>
          </a:prstGeom>
        </p:spPr>
        <p:txBody>
          <a:bodyPr lIns="0" tIns="0" rIns="0" bIns="0" rtlCol="0" anchor="t">
            <a:spAutoFit/>
          </a:bodyPr>
          <a:lstStyle/>
          <a:p>
            <a:pPr>
              <a:lnSpc>
                <a:spcPts val="3493"/>
              </a:lnSpc>
            </a:pPr>
            <a:r>
              <a:rPr lang="en-US" sz="2772" spc="-60">
                <a:solidFill>
                  <a:srgbClr val="3D2007"/>
                </a:solidFill>
                <a:latin typeface="Atkinson Hyperlegible"/>
              </a:rPr>
              <a:t>Bursztyn to kopalna żywica drzew, głównie iglastych, w rzadkich przypadkach także liściastych. Bursztyn to surowiec, który od bardzo dawna jest przedmiotem wymiany handlowej między różnymi ludami. Początkowo pośrednikami wymiany handlowej bursztynu byli Celtowie, czyli grupa ludów indoeuropejskich, która wydzielona została ze względu na kryteria językowe.</a:t>
            </a:r>
          </a:p>
        </p:txBody>
      </p:sp>
      <p:sp>
        <p:nvSpPr>
          <p:cNvPr id="22" name="TextBox 22"/>
          <p:cNvSpPr txBox="1"/>
          <p:nvPr/>
        </p:nvSpPr>
        <p:spPr>
          <a:xfrm>
            <a:off x="12462504" y="1434574"/>
            <a:ext cx="8280496" cy="1787538"/>
          </a:xfrm>
          <a:prstGeom prst="rect">
            <a:avLst/>
          </a:prstGeom>
        </p:spPr>
        <p:txBody>
          <a:bodyPr lIns="0" tIns="0" rIns="0" bIns="0" rtlCol="0" anchor="t">
            <a:spAutoFit/>
          </a:bodyPr>
          <a:lstStyle/>
          <a:p>
            <a:pPr>
              <a:lnSpc>
                <a:spcPts val="14349"/>
              </a:lnSpc>
              <a:spcBef>
                <a:spcPct val="0"/>
              </a:spcBef>
            </a:pPr>
            <a:r>
              <a:rPr lang="en-US" sz="10249">
                <a:solidFill>
                  <a:srgbClr val="402B2B"/>
                </a:solidFill>
                <a:latin typeface="Sugo Display"/>
              </a:rPr>
              <a:t>Czym jest: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sp>
      <p:grpSp>
        <p:nvGrpSpPr>
          <p:cNvPr id="3" name="Group 3"/>
          <p:cNvGrpSpPr>
            <a:grpSpLocks noChangeAspect="1"/>
          </p:cNvGrpSpPr>
          <p:nvPr/>
        </p:nvGrpSpPr>
        <p:grpSpPr>
          <a:xfrm rot="1015533">
            <a:off x="11860654" y="-5150158"/>
            <a:ext cx="10325542" cy="715139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7713192">
            <a:off x="-927703" y="7681559"/>
            <a:ext cx="9304676" cy="6444350"/>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p:nvPr/>
        </p:nvGrpSpPr>
        <p:grpSpPr>
          <a:xfrm>
            <a:off x="8092176" y="4880991"/>
            <a:ext cx="8280496" cy="182207"/>
            <a:chOff x="0" y="0"/>
            <a:chExt cx="11040661" cy="242943"/>
          </a:xfrm>
        </p:grpSpPr>
        <p:sp>
          <p:nvSpPr>
            <p:cNvPr id="10" name="Freeform 10"/>
            <p:cNvSpPr/>
            <p:nvPr/>
          </p:nvSpPr>
          <p:spPr>
            <a:xfrm>
              <a:off x="0" y="0"/>
              <a:ext cx="4457166" cy="211034"/>
            </a:xfrm>
            <a:custGeom>
              <a:avLst/>
              <a:gdLst/>
              <a:ahLst/>
              <a:cxnLst/>
              <a:rect l="l" t="t" r="r" b="b"/>
              <a:pathLst>
                <a:path w="4457166" h="211034">
                  <a:moveTo>
                    <a:pt x="0" y="0"/>
                  </a:moveTo>
                  <a:lnTo>
                    <a:pt x="4457166" y="0"/>
                  </a:lnTo>
                  <a:lnTo>
                    <a:pt x="4457166" y="211034"/>
                  </a:lnTo>
                  <a:lnTo>
                    <a:pt x="0" y="211034"/>
                  </a:lnTo>
                  <a:lnTo>
                    <a:pt x="0" y="0"/>
                  </a:lnTo>
                  <a:close/>
                </a:path>
              </a:pathLst>
            </a:custGeom>
            <a:blipFill>
              <a:blip r:embed="rId6">
                <a:extLst>
                  <a:ext uri="{96DAC541-7B7A-43D3-8B79-37D633B846F1}">
                    <asvg:svgBlip xmlns:asvg="http://schemas.microsoft.com/office/drawing/2016/SVG/main" xmlns="" r:embed="rId7"/>
                  </a:ext>
                </a:extLst>
              </a:blip>
              <a:stretch>
                <a:fillRect l="-53181"/>
              </a:stretch>
            </a:blipFill>
          </p:spPr>
        </p:sp>
        <p:sp>
          <p:nvSpPr>
            <p:cNvPr id="11" name="Freeform 11"/>
            <p:cNvSpPr/>
            <p:nvPr/>
          </p:nvSpPr>
          <p:spPr>
            <a:xfrm>
              <a:off x="4213105" y="31909"/>
              <a:ext cx="6827555" cy="211034"/>
            </a:xfrm>
            <a:custGeom>
              <a:avLst/>
              <a:gdLst/>
              <a:ahLst/>
              <a:cxnLst/>
              <a:rect l="l" t="t" r="r" b="b"/>
              <a:pathLst>
                <a:path w="6827555" h="211034">
                  <a:moveTo>
                    <a:pt x="0" y="0"/>
                  </a:moveTo>
                  <a:lnTo>
                    <a:pt x="6827556" y="0"/>
                  </a:lnTo>
                  <a:lnTo>
                    <a:pt x="6827556" y="211034"/>
                  </a:lnTo>
                  <a:lnTo>
                    <a:pt x="0" y="2110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
        <p:nvSpPr>
          <p:cNvPr id="12" name="TextBox 12"/>
          <p:cNvSpPr txBox="1"/>
          <p:nvPr/>
        </p:nvSpPr>
        <p:spPr>
          <a:xfrm>
            <a:off x="8092176" y="2970393"/>
            <a:ext cx="8280496" cy="1787538"/>
          </a:xfrm>
          <a:prstGeom prst="rect">
            <a:avLst/>
          </a:prstGeom>
        </p:spPr>
        <p:txBody>
          <a:bodyPr lIns="0" tIns="0" rIns="0" bIns="0" rtlCol="0" anchor="t">
            <a:spAutoFit/>
          </a:bodyPr>
          <a:lstStyle/>
          <a:p>
            <a:pPr>
              <a:lnSpc>
                <a:spcPts val="14349"/>
              </a:lnSpc>
              <a:spcBef>
                <a:spcPct val="0"/>
              </a:spcBef>
            </a:pPr>
            <a:r>
              <a:rPr lang="en-US" sz="10249">
                <a:solidFill>
                  <a:srgbClr val="402B2B"/>
                </a:solidFill>
                <a:latin typeface="Sugo Display"/>
              </a:rPr>
              <a:t>Szlak Bursztynowy:</a:t>
            </a:r>
          </a:p>
        </p:txBody>
      </p:sp>
      <p:sp>
        <p:nvSpPr>
          <p:cNvPr id="13" name="Freeform 13"/>
          <p:cNvSpPr/>
          <p:nvPr/>
        </p:nvSpPr>
        <p:spPr>
          <a:xfrm rot="-6235443">
            <a:off x="14940987" y="1324862"/>
            <a:ext cx="2863369" cy="1881931"/>
          </a:xfrm>
          <a:custGeom>
            <a:avLst/>
            <a:gdLst/>
            <a:ahLst/>
            <a:cxnLst/>
            <a:rect l="l" t="t" r="r" b="b"/>
            <a:pathLst>
              <a:path w="2863369" h="1881931">
                <a:moveTo>
                  <a:pt x="0" y="0"/>
                </a:moveTo>
                <a:lnTo>
                  <a:pt x="2863368" y="0"/>
                </a:lnTo>
                <a:lnTo>
                  <a:pt x="2863368" y="1881932"/>
                </a:lnTo>
                <a:lnTo>
                  <a:pt x="0" y="1881932"/>
                </a:lnTo>
                <a:lnTo>
                  <a:pt x="0" y="0"/>
                </a:lnTo>
                <a:close/>
              </a:path>
            </a:pathLst>
          </a:custGeom>
          <a:blipFill>
            <a:blip r:embed="rId8"/>
            <a:stretch>
              <a:fillRect/>
            </a:stretch>
          </a:blipFill>
        </p:spPr>
      </p:sp>
      <p:grpSp>
        <p:nvGrpSpPr>
          <p:cNvPr id="14" name="Group 14"/>
          <p:cNvGrpSpPr/>
          <p:nvPr/>
        </p:nvGrpSpPr>
        <p:grpSpPr>
          <a:xfrm>
            <a:off x="636575" y="649783"/>
            <a:ext cx="6816073" cy="9859899"/>
            <a:chOff x="0" y="0"/>
            <a:chExt cx="9088097" cy="13146532"/>
          </a:xfrm>
        </p:grpSpPr>
        <p:sp>
          <p:nvSpPr>
            <p:cNvPr id="15" name="Freeform 15"/>
            <p:cNvSpPr/>
            <p:nvPr/>
          </p:nvSpPr>
          <p:spPr>
            <a:xfrm rot="-172039">
              <a:off x="521552" y="10732552"/>
              <a:ext cx="8400911" cy="2205239"/>
            </a:xfrm>
            <a:custGeom>
              <a:avLst/>
              <a:gdLst/>
              <a:ahLst/>
              <a:cxnLst/>
              <a:rect l="l" t="t" r="r" b="b"/>
              <a:pathLst>
                <a:path w="8400911" h="2205239">
                  <a:moveTo>
                    <a:pt x="0" y="0"/>
                  </a:moveTo>
                  <a:lnTo>
                    <a:pt x="8400911" y="0"/>
                  </a:lnTo>
                  <a:lnTo>
                    <a:pt x="8400911" y="2205239"/>
                  </a:lnTo>
                  <a:lnTo>
                    <a:pt x="0" y="2205239"/>
                  </a:lnTo>
                  <a:lnTo>
                    <a:pt x="0" y="0"/>
                  </a:lnTo>
                  <a:close/>
                </a:path>
              </a:pathLst>
            </a:custGeom>
            <a:blipFill>
              <a:blip r:embed="rId9"/>
              <a:stretch>
                <a:fillRect/>
              </a:stretch>
            </a:blipFill>
          </p:spPr>
        </p:sp>
        <p:grpSp>
          <p:nvGrpSpPr>
            <p:cNvPr id="16" name="Group 16"/>
            <p:cNvGrpSpPr>
              <a:grpSpLocks noChangeAspect="1"/>
            </p:cNvGrpSpPr>
            <p:nvPr/>
          </p:nvGrpSpPr>
          <p:grpSpPr>
            <a:xfrm rot="-173233">
              <a:off x="296755" y="206323"/>
              <a:ext cx="8494587" cy="11997020"/>
              <a:chOff x="0" y="0"/>
              <a:chExt cx="3267456" cy="4614672"/>
            </a:xfrm>
          </p:grpSpPr>
          <p:sp>
            <p:nvSpPr>
              <p:cNvPr id="17" name="Freeform 17"/>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0"/>
                <a:stretch>
                  <a:fillRect l="-4" r="-4"/>
                </a:stretch>
              </a:blipFill>
            </p:spPr>
          </p:sp>
          <p:sp>
            <p:nvSpPr>
              <p:cNvPr id="18" name="Freeform 18"/>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1"/>
                <a:stretch>
                  <a:fillRect l="-85856" r="-18339" b="-6192"/>
                </a:stretch>
              </a:blipFill>
            </p:spPr>
          </p:sp>
        </p:grpSp>
      </p:grpSp>
      <p:sp>
        <p:nvSpPr>
          <p:cNvPr id="19" name="Freeform 19"/>
          <p:cNvSpPr/>
          <p:nvPr/>
        </p:nvSpPr>
        <p:spPr>
          <a:xfrm rot="-6687178">
            <a:off x="11079406" y="-1637868"/>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2">
              <a:alphaModFix amt="88000"/>
            </a:blip>
            <a:stretch>
              <a:fillRect/>
            </a:stretch>
          </a:blipFill>
        </p:spPr>
      </p:sp>
      <p:sp>
        <p:nvSpPr>
          <p:cNvPr id="20" name="TextBox 20"/>
          <p:cNvSpPr txBox="1"/>
          <p:nvPr/>
        </p:nvSpPr>
        <p:spPr>
          <a:xfrm>
            <a:off x="8092176" y="5453724"/>
            <a:ext cx="7698009" cy="4335399"/>
          </a:xfrm>
          <a:prstGeom prst="rect">
            <a:avLst/>
          </a:prstGeom>
        </p:spPr>
        <p:txBody>
          <a:bodyPr lIns="0" tIns="0" rIns="0" bIns="0" rtlCol="0" anchor="t">
            <a:spAutoFit/>
          </a:bodyPr>
          <a:lstStyle/>
          <a:p>
            <a:pPr>
              <a:lnSpc>
                <a:spcPts val="4323"/>
              </a:lnSpc>
            </a:pPr>
            <a:r>
              <a:rPr lang="en-US" sz="3300" spc="-108">
                <a:solidFill>
                  <a:srgbClr val="000000"/>
                </a:solidFill>
                <a:latin typeface="Atkinson Hyperlegible"/>
              </a:rPr>
              <a:t>Najogólniej mówiąc jest to transkontynentalna arteria komunikacyjna łącząca północno-wschodnią Italię z wybrzeżem Bałtyku. W starożytności rzymscy kupcy przemierzali ten szlak aby handlować z ludami żyjącymi na północ od Dunaju. Rzymskie pieniądze oraz towary wymieniali m.in. na bursztyn oraz skóry.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908934">
            <a:off x="9588462" y="-1422994"/>
            <a:ext cx="10088679" cy="698734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765726">
            <a:off x="11578513" y="-4599166"/>
            <a:ext cx="13281015" cy="9198332"/>
            <a:chOff x="0" y="0"/>
            <a:chExt cx="3429000" cy="2374900"/>
          </a:xfrm>
        </p:grpSpPr>
        <p:sp>
          <p:nvSpPr>
            <p:cNvPr id="7" name="Freeform 7"/>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5"/>
              <a:stretch>
                <a:fillRect t="-60874" b="-6087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rot="-5385030" flipH="1" flipV="1">
            <a:off x="-1309760" y="3667604"/>
            <a:ext cx="12025319" cy="8022072"/>
          </a:xfrm>
          <a:custGeom>
            <a:avLst/>
            <a:gdLst/>
            <a:ahLst/>
            <a:cxnLst/>
            <a:rect l="l" t="t" r="r" b="b"/>
            <a:pathLst>
              <a:path w="12025319" h="8022072">
                <a:moveTo>
                  <a:pt x="12025319" y="8022072"/>
                </a:moveTo>
                <a:lnTo>
                  <a:pt x="0" y="8022072"/>
                </a:lnTo>
                <a:lnTo>
                  <a:pt x="0" y="0"/>
                </a:lnTo>
                <a:lnTo>
                  <a:pt x="12025319" y="0"/>
                </a:lnTo>
                <a:lnTo>
                  <a:pt x="12025319" y="8022072"/>
                </a:lnTo>
                <a:close/>
              </a:path>
            </a:pathLst>
          </a:custGeom>
          <a:blipFill>
            <a:blip r:embed="rId6"/>
            <a:stretch>
              <a:fillRect/>
            </a:stretch>
          </a:blipFill>
        </p:spPr>
      </p:sp>
      <p:sp>
        <p:nvSpPr>
          <p:cNvPr id="10" name="Freeform 10"/>
          <p:cNvSpPr/>
          <p:nvPr/>
        </p:nvSpPr>
        <p:spPr>
          <a:xfrm rot="5400000" flipH="1" flipV="1">
            <a:off x="7004204" y="6229023"/>
            <a:ext cx="12025319" cy="8022072"/>
          </a:xfrm>
          <a:custGeom>
            <a:avLst/>
            <a:gdLst/>
            <a:ahLst/>
            <a:cxnLst/>
            <a:rect l="l" t="t" r="r" b="b"/>
            <a:pathLst>
              <a:path w="12025319" h="8022072">
                <a:moveTo>
                  <a:pt x="12025319" y="8022072"/>
                </a:moveTo>
                <a:lnTo>
                  <a:pt x="0" y="8022072"/>
                </a:lnTo>
                <a:lnTo>
                  <a:pt x="0" y="0"/>
                </a:lnTo>
                <a:lnTo>
                  <a:pt x="12025319" y="0"/>
                </a:lnTo>
                <a:lnTo>
                  <a:pt x="12025319" y="8022072"/>
                </a:lnTo>
                <a:close/>
              </a:path>
            </a:pathLst>
          </a:custGeom>
          <a:blipFill>
            <a:blip r:embed="rId6"/>
            <a:stretch>
              <a:fillRect/>
            </a:stretch>
          </a:blipFill>
        </p:spPr>
      </p:sp>
      <p:sp>
        <p:nvSpPr>
          <p:cNvPr id="11" name="Freeform 11"/>
          <p:cNvSpPr/>
          <p:nvPr/>
        </p:nvSpPr>
        <p:spPr>
          <a:xfrm rot="199622">
            <a:off x="7634974" y="4855614"/>
            <a:ext cx="447385" cy="455933"/>
          </a:xfrm>
          <a:custGeom>
            <a:avLst/>
            <a:gdLst/>
            <a:ahLst/>
            <a:cxnLst/>
            <a:rect l="l" t="t" r="r" b="b"/>
            <a:pathLst>
              <a:path w="447385" h="455933">
                <a:moveTo>
                  <a:pt x="0" y="0"/>
                </a:moveTo>
                <a:lnTo>
                  <a:pt x="447385" y="0"/>
                </a:lnTo>
                <a:lnTo>
                  <a:pt x="447385" y="455934"/>
                </a:lnTo>
                <a:lnTo>
                  <a:pt x="0" y="455934"/>
                </a:lnTo>
                <a:lnTo>
                  <a:pt x="0" y="0"/>
                </a:lnTo>
                <a:close/>
              </a:path>
            </a:pathLst>
          </a:custGeom>
          <a:blipFill>
            <a:blip r:embed="rId7"/>
            <a:stretch>
              <a:fillRect/>
            </a:stretch>
          </a:blipFill>
        </p:spPr>
      </p:sp>
      <p:grpSp>
        <p:nvGrpSpPr>
          <p:cNvPr id="12" name="Group 12"/>
          <p:cNvGrpSpPr/>
          <p:nvPr/>
        </p:nvGrpSpPr>
        <p:grpSpPr>
          <a:xfrm>
            <a:off x="1592091" y="2756990"/>
            <a:ext cx="6030030" cy="164522"/>
            <a:chOff x="0" y="0"/>
            <a:chExt cx="8040039" cy="219362"/>
          </a:xfrm>
        </p:grpSpPr>
        <p:sp>
          <p:nvSpPr>
            <p:cNvPr id="13" name="Freeform 13"/>
            <p:cNvSpPr/>
            <p:nvPr/>
          </p:nvSpPr>
          <p:spPr>
            <a:xfrm>
              <a:off x="0" y="0"/>
              <a:ext cx="6164860" cy="190550"/>
            </a:xfrm>
            <a:custGeom>
              <a:avLst/>
              <a:gdLst/>
              <a:ahLst/>
              <a:cxnLst/>
              <a:rect l="l" t="t" r="r" b="b"/>
              <a:pathLst>
                <a:path w="6164860" h="190550">
                  <a:moveTo>
                    <a:pt x="0" y="0"/>
                  </a:moveTo>
                  <a:lnTo>
                    <a:pt x="6164860" y="0"/>
                  </a:lnTo>
                  <a:lnTo>
                    <a:pt x="6164860" y="190550"/>
                  </a:lnTo>
                  <a:lnTo>
                    <a:pt x="0" y="19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a:off x="5944489" y="28812"/>
              <a:ext cx="2095551" cy="190550"/>
            </a:xfrm>
            <a:custGeom>
              <a:avLst/>
              <a:gdLst/>
              <a:ahLst/>
              <a:cxnLst/>
              <a:rect l="l" t="t" r="r" b="b"/>
              <a:pathLst>
                <a:path w="2095551" h="190550">
                  <a:moveTo>
                    <a:pt x="0" y="0"/>
                  </a:moveTo>
                  <a:lnTo>
                    <a:pt x="2095550" y="0"/>
                  </a:lnTo>
                  <a:lnTo>
                    <a:pt x="2095550" y="190550"/>
                  </a:lnTo>
                  <a:lnTo>
                    <a:pt x="0" y="190550"/>
                  </a:lnTo>
                  <a:lnTo>
                    <a:pt x="0" y="0"/>
                  </a:lnTo>
                  <a:close/>
                </a:path>
              </a:pathLst>
            </a:custGeom>
            <a:blipFill>
              <a:blip r:embed="rId8">
                <a:extLst>
                  <a:ext uri="{96DAC541-7B7A-43D3-8B79-37D633B846F1}">
                    <asvg:svgBlip xmlns:asvg="http://schemas.microsoft.com/office/drawing/2016/SVG/main" xmlns="" r:embed="rId9"/>
                  </a:ext>
                </a:extLst>
              </a:blip>
              <a:stretch>
                <a:fillRect r="-194188"/>
              </a:stretch>
            </a:blipFill>
          </p:spPr>
        </p:sp>
      </p:grpSp>
      <p:grpSp>
        <p:nvGrpSpPr>
          <p:cNvPr id="15" name="Group 15"/>
          <p:cNvGrpSpPr/>
          <p:nvPr/>
        </p:nvGrpSpPr>
        <p:grpSpPr>
          <a:xfrm>
            <a:off x="10324001" y="5552218"/>
            <a:ext cx="6030030" cy="164522"/>
            <a:chOff x="0" y="0"/>
            <a:chExt cx="8040039" cy="219362"/>
          </a:xfrm>
        </p:grpSpPr>
        <p:sp>
          <p:nvSpPr>
            <p:cNvPr id="16" name="Freeform 16"/>
            <p:cNvSpPr/>
            <p:nvPr/>
          </p:nvSpPr>
          <p:spPr>
            <a:xfrm>
              <a:off x="0" y="0"/>
              <a:ext cx="6164860" cy="190550"/>
            </a:xfrm>
            <a:custGeom>
              <a:avLst/>
              <a:gdLst/>
              <a:ahLst/>
              <a:cxnLst/>
              <a:rect l="l" t="t" r="r" b="b"/>
              <a:pathLst>
                <a:path w="6164860" h="190550">
                  <a:moveTo>
                    <a:pt x="0" y="0"/>
                  </a:moveTo>
                  <a:lnTo>
                    <a:pt x="6164860" y="0"/>
                  </a:lnTo>
                  <a:lnTo>
                    <a:pt x="6164860" y="190550"/>
                  </a:lnTo>
                  <a:lnTo>
                    <a:pt x="0" y="1905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5944489" y="28812"/>
              <a:ext cx="2095551" cy="190550"/>
            </a:xfrm>
            <a:custGeom>
              <a:avLst/>
              <a:gdLst/>
              <a:ahLst/>
              <a:cxnLst/>
              <a:rect l="l" t="t" r="r" b="b"/>
              <a:pathLst>
                <a:path w="2095551" h="190550">
                  <a:moveTo>
                    <a:pt x="0" y="0"/>
                  </a:moveTo>
                  <a:lnTo>
                    <a:pt x="2095550" y="0"/>
                  </a:lnTo>
                  <a:lnTo>
                    <a:pt x="2095550" y="190550"/>
                  </a:lnTo>
                  <a:lnTo>
                    <a:pt x="0" y="190550"/>
                  </a:lnTo>
                  <a:lnTo>
                    <a:pt x="0" y="0"/>
                  </a:lnTo>
                  <a:close/>
                </a:path>
              </a:pathLst>
            </a:custGeom>
            <a:blipFill>
              <a:blip r:embed="rId8">
                <a:extLst>
                  <a:ext uri="{96DAC541-7B7A-43D3-8B79-37D633B846F1}">
                    <asvg:svgBlip xmlns:asvg="http://schemas.microsoft.com/office/drawing/2016/SVG/main" xmlns="" r:embed="rId9"/>
                  </a:ext>
                </a:extLst>
              </a:blip>
              <a:stretch>
                <a:fillRect r="-194188"/>
              </a:stretch>
            </a:blipFill>
          </p:spPr>
        </p:sp>
      </p:grpSp>
      <p:sp>
        <p:nvSpPr>
          <p:cNvPr id="18" name="Freeform 18"/>
          <p:cNvSpPr/>
          <p:nvPr/>
        </p:nvSpPr>
        <p:spPr>
          <a:xfrm rot="-68087">
            <a:off x="15709688" y="4482068"/>
            <a:ext cx="457404" cy="466145"/>
          </a:xfrm>
          <a:custGeom>
            <a:avLst/>
            <a:gdLst/>
            <a:ahLst/>
            <a:cxnLst/>
            <a:rect l="l" t="t" r="r" b="b"/>
            <a:pathLst>
              <a:path w="457404" h="466145">
                <a:moveTo>
                  <a:pt x="0" y="0"/>
                </a:moveTo>
                <a:lnTo>
                  <a:pt x="457405" y="0"/>
                </a:lnTo>
                <a:lnTo>
                  <a:pt x="457405" y="466145"/>
                </a:lnTo>
                <a:lnTo>
                  <a:pt x="0" y="466145"/>
                </a:lnTo>
                <a:lnTo>
                  <a:pt x="0" y="0"/>
                </a:lnTo>
                <a:close/>
              </a:path>
            </a:pathLst>
          </a:custGeom>
          <a:blipFill>
            <a:blip r:embed="rId7"/>
            <a:stretch>
              <a:fillRect/>
            </a:stretch>
          </a:blipFill>
        </p:spPr>
      </p:sp>
      <p:sp>
        <p:nvSpPr>
          <p:cNvPr id="19" name="Freeform 19"/>
          <p:cNvSpPr/>
          <p:nvPr/>
        </p:nvSpPr>
        <p:spPr>
          <a:xfrm rot="3557059">
            <a:off x="13623500" y="-689603"/>
            <a:ext cx="3802955" cy="4676349"/>
          </a:xfrm>
          <a:custGeom>
            <a:avLst/>
            <a:gdLst/>
            <a:ahLst/>
            <a:cxnLst/>
            <a:rect l="l" t="t" r="r" b="b"/>
            <a:pathLst>
              <a:path w="3802955" h="4676349">
                <a:moveTo>
                  <a:pt x="0" y="0"/>
                </a:moveTo>
                <a:lnTo>
                  <a:pt x="3802955" y="0"/>
                </a:lnTo>
                <a:lnTo>
                  <a:pt x="3802955" y="4676350"/>
                </a:lnTo>
                <a:lnTo>
                  <a:pt x="0" y="46763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TextBox 20"/>
          <p:cNvSpPr txBox="1"/>
          <p:nvPr/>
        </p:nvSpPr>
        <p:spPr>
          <a:xfrm>
            <a:off x="2347009" y="5124450"/>
            <a:ext cx="4693276" cy="3948271"/>
          </a:xfrm>
          <a:prstGeom prst="rect">
            <a:avLst/>
          </a:prstGeom>
        </p:spPr>
        <p:txBody>
          <a:bodyPr lIns="0" tIns="0" rIns="0" bIns="0" rtlCol="0" anchor="t">
            <a:spAutoFit/>
          </a:bodyPr>
          <a:lstStyle/>
          <a:p>
            <a:pPr algn="ctr">
              <a:lnSpc>
                <a:spcPts val="3158"/>
              </a:lnSpc>
            </a:pPr>
            <a:r>
              <a:rPr lang="en-US" sz="2506" spc="-55">
                <a:solidFill>
                  <a:srgbClr val="000000"/>
                </a:solidFill>
                <a:latin typeface="Atkinson Hyperlegible"/>
              </a:rPr>
              <a:t>Przebieg szlaku nie jest ściśle określony. Jako początek przyjmuje się miasto Aquileia (Akwileja) w północno wschodnich Włoszech, 9 km od Adriatyku. Drogą bitą prowadził do Canuntum (dzisiaj w północno-wschodniej Austrii), nad Dunajem. Odcinek z Aquileii do Carnuntum nazywany jest drogą bursztynową.</a:t>
            </a:r>
          </a:p>
        </p:txBody>
      </p:sp>
      <p:sp>
        <p:nvSpPr>
          <p:cNvPr id="21" name="TextBox 21"/>
          <p:cNvSpPr txBox="1"/>
          <p:nvPr/>
        </p:nvSpPr>
        <p:spPr>
          <a:xfrm>
            <a:off x="10809626" y="6091185"/>
            <a:ext cx="4414474" cy="3948271"/>
          </a:xfrm>
          <a:prstGeom prst="rect">
            <a:avLst/>
          </a:prstGeom>
        </p:spPr>
        <p:txBody>
          <a:bodyPr lIns="0" tIns="0" rIns="0" bIns="0" rtlCol="0" anchor="t">
            <a:spAutoFit/>
          </a:bodyPr>
          <a:lstStyle/>
          <a:p>
            <a:pPr algn="ctr">
              <a:lnSpc>
                <a:spcPts val="3158"/>
              </a:lnSpc>
            </a:pPr>
            <a:r>
              <a:rPr lang="en-US" sz="2506" spc="-55">
                <a:solidFill>
                  <a:srgbClr val="000000"/>
                </a:solidFill>
                <a:latin typeface="Atkinson Hyperlegible"/>
              </a:rPr>
              <a:t>Jego przedłużenie poza granicami Imperium Rzymskiego, przecinające resztę Europy, nazwane zostało Głównym Szlakiem Bursztynowy. Jako punkt docelowy uznaje się południowe wybrzeże Bałtyku, ujście Wisły oraz szczególnie bogate w bursztyn wybrzeże półwyspu Sambii.</a:t>
            </a:r>
          </a:p>
        </p:txBody>
      </p:sp>
      <p:sp>
        <p:nvSpPr>
          <p:cNvPr id="22" name="Freeform 22"/>
          <p:cNvSpPr/>
          <p:nvPr/>
        </p:nvSpPr>
        <p:spPr>
          <a:xfrm rot="-8281520">
            <a:off x="-219275" y="7386676"/>
            <a:ext cx="1142139" cy="2956995"/>
          </a:xfrm>
          <a:custGeom>
            <a:avLst/>
            <a:gdLst/>
            <a:ahLst/>
            <a:cxnLst/>
            <a:rect l="l" t="t" r="r" b="b"/>
            <a:pathLst>
              <a:path w="1142139" h="2956995">
                <a:moveTo>
                  <a:pt x="0" y="0"/>
                </a:moveTo>
                <a:lnTo>
                  <a:pt x="1142140" y="0"/>
                </a:lnTo>
                <a:lnTo>
                  <a:pt x="1142140" y="2956995"/>
                </a:lnTo>
                <a:lnTo>
                  <a:pt x="0" y="2956995"/>
                </a:lnTo>
                <a:lnTo>
                  <a:pt x="0" y="0"/>
                </a:lnTo>
                <a:close/>
              </a:path>
            </a:pathLst>
          </a:custGeom>
          <a:blipFill>
            <a:blip r:embed="rId12">
              <a:alphaModFix amt="88000"/>
            </a:blip>
            <a:stretch>
              <a:fillRect/>
            </a:stretch>
          </a:blipFill>
        </p:spPr>
      </p:sp>
      <p:sp>
        <p:nvSpPr>
          <p:cNvPr id="23" name="Freeform 23"/>
          <p:cNvSpPr/>
          <p:nvPr/>
        </p:nvSpPr>
        <p:spPr>
          <a:xfrm rot="9815928">
            <a:off x="9276132" y="-560334"/>
            <a:ext cx="1078271" cy="2791640"/>
          </a:xfrm>
          <a:custGeom>
            <a:avLst/>
            <a:gdLst/>
            <a:ahLst/>
            <a:cxnLst/>
            <a:rect l="l" t="t" r="r" b="b"/>
            <a:pathLst>
              <a:path w="1078271" h="2791640">
                <a:moveTo>
                  <a:pt x="0" y="0"/>
                </a:moveTo>
                <a:lnTo>
                  <a:pt x="1078271" y="0"/>
                </a:lnTo>
                <a:lnTo>
                  <a:pt x="1078271" y="2791640"/>
                </a:lnTo>
                <a:lnTo>
                  <a:pt x="0" y="2791640"/>
                </a:lnTo>
                <a:lnTo>
                  <a:pt x="0" y="0"/>
                </a:lnTo>
                <a:close/>
              </a:path>
            </a:pathLst>
          </a:custGeom>
          <a:blipFill>
            <a:blip r:embed="rId12">
              <a:alphaModFix amt="88000"/>
            </a:blip>
            <a:stretch>
              <a:fillRect/>
            </a:stretch>
          </a:blipFill>
        </p:spPr>
      </p:sp>
      <p:sp>
        <p:nvSpPr>
          <p:cNvPr id="24" name="Freeform 24"/>
          <p:cNvSpPr/>
          <p:nvPr/>
        </p:nvSpPr>
        <p:spPr>
          <a:xfrm rot="-3265068">
            <a:off x="-662749" y="9466722"/>
            <a:ext cx="2274498" cy="1546675"/>
          </a:xfrm>
          <a:custGeom>
            <a:avLst/>
            <a:gdLst/>
            <a:ahLst/>
            <a:cxnLst/>
            <a:rect l="l" t="t" r="r" b="b"/>
            <a:pathLst>
              <a:path w="2274498" h="1546675">
                <a:moveTo>
                  <a:pt x="0" y="0"/>
                </a:moveTo>
                <a:lnTo>
                  <a:pt x="2274499" y="0"/>
                </a:lnTo>
                <a:lnTo>
                  <a:pt x="2274499" y="1546675"/>
                </a:lnTo>
                <a:lnTo>
                  <a:pt x="0" y="1546675"/>
                </a:lnTo>
                <a:lnTo>
                  <a:pt x="0" y="0"/>
                </a:lnTo>
                <a:close/>
              </a:path>
            </a:pathLst>
          </a:custGeom>
          <a:blipFill>
            <a:blip r:embed="rId13">
              <a:alphaModFix amt="70000"/>
            </a:blip>
            <a:stretch>
              <a:fillRect l="-248721"/>
            </a:stretch>
          </a:blipFill>
        </p:spPr>
      </p:sp>
      <p:sp>
        <p:nvSpPr>
          <p:cNvPr id="25" name="TextBox 25"/>
          <p:cNvSpPr txBox="1"/>
          <p:nvPr/>
        </p:nvSpPr>
        <p:spPr>
          <a:xfrm>
            <a:off x="3481873" y="2927603"/>
            <a:ext cx="8280496" cy="1787538"/>
          </a:xfrm>
          <a:prstGeom prst="rect">
            <a:avLst/>
          </a:prstGeom>
        </p:spPr>
        <p:txBody>
          <a:bodyPr lIns="0" tIns="0" rIns="0" bIns="0" rtlCol="0" anchor="t">
            <a:spAutoFit/>
          </a:bodyPr>
          <a:lstStyle/>
          <a:p>
            <a:pPr>
              <a:lnSpc>
                <a:spcPts val="14349"/>
              </a:lnSpc>
              <a:spcBef>
                <a:spcPct val="0"/>
              </a:spcBef>
            </a:pPr>
            <a:r>
              <a:rPr lang="en-US" sz="10249">
                <a:solidFill>
                  <a:srgbClr val="402B2B"/>
                </a:solidFill>
                <a:latin typeface="Sugo Display"/>
              </a:rPr>
              <a:t>Szlak: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1287677">
            <a:off x="15496393" y="-4956871"/>
            <a:ext cx="12724547" cy="8812927"/>
            <a:chOff x="0" y="0"/>
            <a:chExt cx="3429000" cy="2374900"/>
          </a:xfrm>
        </p:grpSpPr>
        <p:sp>
          <p:nvSpPr>
            <p:cNvPr id="4" name="Freeform 4"/>
            <p:cNvSpPr/>
            <p:nvPr/>
          </p:nvSpPr>
          <p:spPr>
            <a:xfrm flipH="1">
              <a:off x="59944" y="76200"/>
              <a:ext cx="3340100" cy="2235200"/>
            </a:xfrm>
            <a:custGeom>
              <a:avLst/>
              <a:gdLst/>
              <a:ahLst/>
              <a:cxnLst/>
              <a:rect l="l" t="t" r="r" b="b"/>
              <a:pathLst>
                <a:path w="3340100" h="2235200">
                  <a:moveTo>
                    <a:pt x="1168400" y="25400"/>
                  </a:moveTo>
                  <a:lnTo>
                    <a:pt x="939800" y="0"/>
                  </a:lnTo>
                  <a:lnTo>
                    <a:pt x="698500" y="38100"/>
                  </a:lnTo>
                  <a:lnTo>
                    <a:pt x="355600" y="38100"/>
                  </a:lnTo>
                  <a:cubicBezTo>
                    <a:pt x="355600" y="38100"/>
                    <a:pt x="254000" y="12700"/>
                    <a:pt x="241300" y="38100"/>
                  </a:cubicBezTo>
                  <a:cubicBezTo>
                    <a:pt x="228600" y="63500"/>
                    <a:pt x="177800" y="228600"/>
                    <a:pt x="177800" y="228600"/>
                  </a:cubicBezTo>
                  <a:cubicBezTo>
                    <a:pt x="177800" y="228600"/>
                    <a:pt x="127000" y="304800"/>
                    <a:pt x="139700" y="355600"/>
                  </a:cubicBezTo>
                  <a:cubicBezTo>
                    <a:pt x="152400" y="406400"/>
                    <a:pt x="114300" y="520700"/>
                    <a:pt x="114300" y="520700"/>
                  </a:cubicBezTo>
                  <a:cubicBezTo>
                    <a:pt x="114300" y="520700"/>
                    <a:pt x="88900" y="571500"/>
                    <a:pt x="114300" y="622300"/>
                  </a:cubicBezTo>
                  <a:cubicBezTo>
                    <a:pt x="114300" y="622300"/>
                    <a:pt x="127000" y="762000"/>
                    <a:pt x="101600" y="812800"/>
                  </a:cubicBezTo>
                  <a:cubicBezTo>
                    <a:pt x="101600" y="812800"/>
                    <a:pt x="63500" y="838200"/>
                    <a:pt x="88900" y="1003300"/>
                  </a:cubicBezTo>
                  <a:lnTo>
                    <a:pt x="76200" y="1181100"/>
                  </a:lnTo>
                  <a:cubicBezTo>
                    <a:pt x="76200" y="1181100"/>
                    <a:pt x="101600" y="1257300"/>
                    <a:pt x="88900" y="1308100"/>
                  </a:cubicBezTo>
                  <a:lnTo>
                    <a:pt x="63500" y="1562100"/>
                  </a:lnTo>
                  <a:lnTo>
                    <a:pt x="12700" y="1701800"/>
                  </a:lnTo>
                  <a:lnTo>
                    <a:pt x="12700" y="1854200"/>
                  </a:lnTo>
                  <a:lnTo>
                    <a:pt x="0" y="1955800"/>
                  </a:lnTo>
                  <a:cubicBezTo>
                    <a:pt x="0" y="1955800"/>
                    <a:pt x="25400" y="2019300"/>
                    <a:pt x="127000" y="2044700"/>
                  </a:cubicBezTo>
                  <a:cubicBezTo>
                    <a:pt x="127000" y="2044700"/>
                    <a:pt x="190500" y="2044700"/>
                    <a:pt x="241300" y="2082800"/>
                  </a:cubicBezTo>
                  <a:cubicBezTo>
                    <a:pt x="292100" y="2120900"/>
                    <a:pt x="406400" y="2197100"/>
                    <a:pt x="469900" y="2184400"/>
                  </a:cubicBezTo>
                  <a:cubicBezTo>
                    <a:pt x="469900" y="2184400"/>
                    <a:pt x="622300" y="2171700"/>
                    <a:pt x="647700" y="2146300"/>
                  </a:cubicBezTo>
                  <a:cubicBezTo>
                    <a:pt x="647700" y="2146300"/>
                    <a:pt x="749300" y="2133600"/>
                    <a:pt x="774700" y="2133600"/>
                  </a:cubicBezTo>
                  <a:cubicBezTo>
                    <a:pt x="800100" y="2133600"/>
                    <a:pt x="863600" y="2146300"/>
                    <a:pt x="863600" y="2146300"/>
                  </a:cubicBezTo>
                  <a:cubicBezTo>
                    <a:pt x="863600" y="2146300"/>
                    <a:pt x="939800" y="2171700"/>
                    <a:pt x="977900" y="2159000"/>
                  </a:cubicBezTo>
                  <a:cubicBezTo>
                    <a:pt x="1016000" y="2146300"/>
                    <a:pt x="1041400" y="2146300"/>
                    <a:pt x="1117600" y="2159000"/>
                  </a:cubicBezTo>
                  <a:cubicBezTo>
                    <a:pt x="1117600" y="2159000"/>
                    <a:pt x="1143000" y="2184400"/>
                    <a:pt x="1320800" y="2184400"/>
                  </a:cubicBezTo>
                  <a:cubicBezTo>
                    <a:pt x="1320800" y="2184400"/>
                    <a:pt x="1473200" y="2235200"/>
                    <a:pt x="1549400" y="2184400"/>
                  </a:cubicBezTo>
                  <a:cubicBezTo>
                    <a:pt x="1549400" y="2184400"/>
                    <a:pt x="1574800" y="2146300"/>
                    <a:pt x="1790700" y="2159000"/>
                  </a:cubicBezTo>
                  <a:cubicBezTo>
                    <a:pt x="1790700" y="2159000"/>
                    <a:pt x="1943100" y="2171700"/>
                    <a:pt x="1968500" y="2159000"/>
                  </a:cubicBezTo>
                  <a:lnTo>
                    <a:pt x="2273300" y="2197100"/>
                  </a:lnTo>
                  <a:cubicBezTo>
                    <a:pt x="2273300" y="2197100"/>
                    <a:pt x="2616200" y="2184400"/>
                    <a:pt x="2667000" y="2171700"/>
                  </a:cubicBezTo>
                  <a:cubicBezTo>
                    <a:pt x="2717800" y="2159000"/>
                    <a:pt x="2921000" y="2120900"/>
                    <a:pt x="2946400" y="2146300"/>
                  </a:cubicBezTo>
                  <a:cubicBezTo>
                    <a:pt x="2971800" y="2171700"/>
                    <a:pt x="3124200" y="2171700"/>
                    <a:pt x="3149600" y="2159000"/>
                  </a:cubicBezTo>
                  <a:cubicBezTo>
                    <a:pt x="3175000" y="2146300"/>
                    <a:pt x="3213100" y="2044700"/>
                    <a:pt x="3225800" y="1993900"/>
                  </a:cubicBezTo>
                  <a:cubicBezTo>
                    <a:pt x="3238500" y="1943100"/>
                    <a:pt x="3238500" y="1803400"/>
                    <a:pt x="3238500" y="1778000"/>
                  </a:cubicBezTo>
                  <a:cubicBezTo>
                    <a:pt x="3238500" y="1752600"/>
                    <a:pt x="3276600" y="1714500"/>
                    <a:pt x="3276600" y="1714500"/>
                  </a:cubicBezTo>
                  <a:lnTo>
                    <a:pt x="3251200" y="1562100"/>
                  </a:lnTo>
                  <a:cubicBezTo>
                    <a:pt x="3251200" y="1562100"/>
                    <a:pt x="3251200" y="1435100"/>
                    <a:pt x="3276600" y="1397000"/>
                  </a:cubicBezTo>
                  <a:cubicBezTo>
                    <a:pt x="3302000" y="1358900"/>
                    <a:pt x="3276600" y="1206500"/>
                    <a:pt x="3276600" y="1206500"/>
                  </a:cubicBezTo>
                  <a:cubicBezTo>
                    <a:pt x="3276600" y="1206500"/>
                    <a:pt x="3302000" y="1079500"/>
                    <a:pt x="3289300" y="1041400"/>
                  </a:cubicBezTo>
                  <a:cubicBezTo>
                    <a:pt x="3276600" y="1003300"/>
                    <a:pt x="3263900" y="939800"/>
                    <a:pt x="3263900" y="901700"/>
                  </a:cubicBezTo>
                  <a:cubicBezTo>
                    <a:pt x="3263900" y="863600"/>
                    <a:pt x="3289300" y="673100"/>
                    <a:pt x="3289300" y="673100"/>
                  </a:cubicBezTo>
                  <a:lnTo>
                    <a:pt x="3314700" y="571500"/>
                  </a:lnTo>
                  <a:cubicBezTo>
                    <a:pt x="3314700" y="571500"/>
                    <a:pt x="3340100" y="508000"/>
                    <a:pt x="3327400" y="393700"/>
                  </a:cubicBezTo>
                  <a:cubicBezTo>
                    <a:pt x="3314700" y="279400"/>
                    <a:pt x="3327400" y="279400"/>
                    <a:pt x="3327400" y="279400"/>
                  </a:cubicBezTo>
                  <a:lnTo>
                    <a:pt x="3124200" y="190500"/>
                  </a:lnTo>
                  <a:cubicBezTo>
                    <a:pt x="3124200" y="190500"/>
                    <a:pt x="3022600" y="76200"/>
                    <a:pt x="2857500" y="76200"/>
                  </a:cubicBezTo>
                  <a:lnTo>
                    <a:pt x="2730500" y="114300"/>
                  </a:lnTo>
                  <a:cubicBezTo>
                    <a:pt x="2730500" y="114300"/>
                    <a:pt x="2679700" y="139700"/>
                    <a:pt x="2590800" y="127000"/>
                  </a:cubicBezTo>
                  <a:cubicBezTo>
                    <a:pt x="2501900" y="114300"/>
                    <a:pt x="2425700" y="88900"/>
                    <a:pt x="2425700" y="88900"/>
                  </a:cubicBezTo>
                  <a:cubicBezTo>
                    <a:pt x="2425700" y="88900"/>
                    <a:pt x="2336800" y="114300"/>
                    <a:pt x="2273300" y="88900"/>
                  </a:cubicBezTo>
                  <a:lnTo>
                    <a:pt x="2222500" y="76200"/>
                  </a:lnTo>
                  <a:lnTo>
                    <a:pt x="2197100" y="76200"/>
                  </a:lnTo>
                  <a:cubicBezTo>
                    <a:pt x="2197100" y="76200"/>
                    <a:pt x="2159000" y="50800"/>
                    <a:pt x="2133600" y="76200"/>
                  </a:cubicBezTo>
                  <a:cubicBezTo>
                    <a:pt x="2133600" y="76200"/>
                    <a:pt x="2108200" y="50800"/>
                    <a:pt x="2070100" y="63500"/>
                  </a:cubicBezTo>
                  <a:cubicBezTo>
                    <a:pt x="2070100" y="63500"/>
                    <a:pt x="1993900" y="38100"/>
                    <a:pt x="1993900" y="38100"/>
                  </a:cubicBezTo>
                  <a:cubicBezTo>
                    <a:pt x="1993900" y="38100"/>
                    <a:pt x="1905000" y="38100"/>
                    <a:pt x="1905000" y="38100"/>
                  </a:cubicBezTo>
                  <a:lnTo>
                    <a:pt x="1816100" y="63500"/>
                  </a:lnTo>
                  <a:lnTo>
                    <a:pt x="1574800" y="63500"/>
                  </a:lnTo>
                  <a:lnTo>
                    <a:pt x="1447800" y="50800"/>
                  </a:lnTo>
                  <a:lnTo>
                    <a:pt x="1397000" y="76200"/>
                  </a:lnTo>
                  <a:lnTo>
                    <a:pt x="1320800" y="50800"/>
                  </a:lnTo>
                  <a:lnTo>
                    <a:pt x="1168400" y="25400"/>
                  </a:lnTo>
                  <a:close/>
                </a:path>
              </a:pathLst>
            </a:custGeom>
            <a:blipFill>
              <a:blip r:embed="rId3"/>
              <a:stretch>
                <a:fillRect t="-60874" b="-60874"/>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1733462">
            <a:off x="-6182292" y="5317748"/>
            <a:ext cx="8151613" cy="564574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rot="-10800000" flipV="1">
            <a:off x="3036455" y="1397057"/>
            <a:ext cx="11784232" cy="7861243"/>
          </a:xfrm>
          <a:custGeom>
            <a:avLst/>
            <a:gdLst/>
            <a:ahLst/>
            <a:cxnLst/>
            <a:rect l="l" t="t" r="r" b="b"/>
            <a:pathLst>
              <a:path w="11784232" h="7861243">
                <a:moveTo>
                  <a:pt x="0" y="7861243"/>
                </a:moveTo>
                <a:lnTo>
                  <a:pt x="11784232" y="7861243"/>
                </a:lnTo>
                <a:lnTo>
                  <a:pt x="11784232" y="0"/>
                </a:lnTo>
                <a:lnTo>
                  <a:pt x="0" y="0"/>
                </a:lnTo>
                <a:lnTo>
                  <a:pt x="0" y="7861243"/>
                </a:lnTo>
                <a:close/>
              </a:path>
            </a:pathLst>
          </a:custGeom>
          <a:blipFill>
            <a:blip r:embed="rId6"/>
            <a:stretch>
              <a:fillRect/>
            </a:stretch>
          </a:blipFill>
        </p:spPr>
      </p:sp>
      <p:sp>
        <p:nvSpPr>
          <p:cNvPr id="10" name="Freeform 10"/>
          <p:cNvSpPr/>
          <p:nvPr/>
        </p:nvSpPr>
        <p:spPr>
          <a:xfrm>
            <a:off x="3806109" y="646023"/>
            <a:ext cx="1460924" cy="2058208"/>
          </a:xfrm>
          <a:custGeom>
            <a:avLst/>
            <a:gdLst/>
            <a:ahLst/>
            <a:cxnLst/>
            <a:rect l="l" t="t" r="r" b="b"/>
            <a:pathLst>
              <a:path w="1460924" h="2058208">
                <a:moveTo>
                  <a:pt x="0" y="0"/>
                </a:moveTo>
                <a:lnTo>
                  <a:pt x="1460924" y="0"/>
                </a:lnTo>
                <a:lnTo>
                  <a:pt x="1460924" y="2058208"/>
                </a:lnTo>
                <a:lnTo>
                  <a:pt x="0" y="2058208"/>
                </a:lnTo>
                <a:lnTo>
                  <a:pt x="0" y="0"/>
                </a:lnTo>
                <a:close/>
              </a:path>
            </a:pathLst>
          </a:custGeom>
          <a:blipFill>
            <a:blip r:embed="rId7"/>
            <a:stretch>
              <a:fillRect/>
            </a:stretch>
          </a:blipFill>
        </p:spPr>
      </p:sp>
      <p:grpSp>
        <p:nvGrpSpPr>
          <p:cNvPr id="11" name="Group 11"/>
          <p:cNvGrpSpPr/>
          <p:nvPr/>
        </p:nvGrpSpPr>
        <p:grpSpPr>
          <a:xfrm rot="745264">
            <a:off x="13571059" y="5652999"/>
            <a:ext cx="3539486" cy="3867148"/>
            <a:chOff x="0" y="0"/>
            <a:chExt cx="4719314" cy="5156198"/>
          </a:xfrm>
        </p:grpSpPr>
        <p:sp>
          <p:nvSpPr>
            <p:cNvPr id="12" name="Freeform 12"/>
            <p:cNvSpPr/>
            <p:nvPr/>
          </p:nvSpPr>
          <p:spPr>
            <a:xfrm>
              <a:off x="0" y="3917378"/>
              <a:ext cx="4719314" cy="1238820"/>
            </a:xfrm>
            <a:custGeom>
              <a:avLst/>
              <a:gdLst/>
              <a:ahLst/>
              <a:cxnLst/>
              <a:rect l="l" t="t" r="r" b="b"/>
              <a:pathLst>
                <a:path w="4719314" h="1238820">
                  <a:moveTo>
                    <a:pt x="0" y="0"/>
                  </a:moveTo>
                  <a:lnTo>
                    <a:pt x="4719314" y="0"/>
                  </a:lnTo>
                  <a:lnTo>
                    <a:pt x="4719314" y="1238820"/>
                  </a:lnTo>
                  <a:lnTo>
                    <a:pt x="0" y="1238820"/>
                  </a:lnTo>
                  <a:lnTo>
                    <a:pt x="0" y="0"/>
                  </a:lnTo>
                  <a:close/>
                </a:path>
              </a:pathLst>
            </a:custGeom>
            <a:blipFill>
              <a:blip r:embed="rId8"/>
              <a:stretch>
                <a:fillRect/>
              </a:stretch>
            </a:blipFill>
          </p:spPr>
        </p:sp>
        <p:grpSp>
          <p:nvGrpSpPr>
            <p:cNvPr id="13" name="Group 13"/>
            <p:cNvGrpSpPr>
              <a:grpSpLocks noChangeAspect="1"/>
            </p:cNvGrpSpPr>
            <p:nvPr/>
          </p:nvGrpSpPr>
          <p:grpSpPr>
            <a:xfrm>
              <a:off x="183874" y="0"/>
              <a:ext cx="4535440" cy="4531193"/>
              <a:chOff x="0" y="0"/>
              <a:chExt cx="3255264" cy="3252216"/>
            </a:xfrm>
          </p:grpSpPr>
          <p:sp>
            <p:nvSpPr>
              <p:cNvPr id="14" name="Freeform 1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9"/>
                <a:stretch>
                  <a:fillRect l="-15" r="-15"/>
                </a:stretch>
              </a:blipFill>
            </p:spPr>
          </p:sp>
          <p:sp>
            <p:nvSpPr>
              <p:cNvPr id="15" name="Freeform 1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0"/>
                <a:stretch>
                  <a:fillRect l="-4063" r="-5960"/>
                </a:stretch>
              </a:blipFill>
            </p:spPr>
          </p:sp>
        </p:grpSp>
      </p:grpSp>
      <p:sp>
        <p:nvSpPr>
          <p:cNvPr id="16" name="Freeform 16"/>
          <p:cNvSpPr/>
          <p:nvPr/>
        </p:nvSpPr>
        <p:spPr>
          <a:xfrm rot="-33560">
            <a:off x="14036150" y="5286120"/>
            <a:ext cx="578335" cy="589386"/>
          </a:xfrm>
          <a:custGeom>
            <a:avLst/>
            <a:gdLst/>
            <a:ahLst/>
            <a:cxnLst/>
            <a:rect l="l" t="t" r="r" b="b"/>
            <a:pathLst>
              <a:path w="578335" h="589386">
                <a:moveTo>
                  <a:pt x="0" y="0"/>
                </a:moveTo>
                <a:lnTo>
                  <a:pt x="578335" y="0"/>
                </a:lnTo>
                <a:lnTo>
                  <a:pt x="578335" y="589386"/>
                </a:lnTo>
                <a:lnTo>
                  <a:pt x="0" y="589386"/>
                </a:lnTo>
                <a:lnTo>
                  <a:pt x="0" y="0"/>
                </a:lnTo>
                <a:close/>
              </a:path>
            </a:pathLst>
          </a:custGeom>
          <a:blipFill>
            <a:blip r:embed="rId11"/>
            <a:stretch>
              <a:fillRect/>
            </a:stretch>
          </a:blipFill>
        </p:spPr>
      </p:sp>
      <p:sp>
        <p:nvSpPr>
          <p:cNvPr id="17" name="Freeform 17"/>
          <p:cNvSpPr/>
          <p:nvPr/>
        </p:nvSpPr>
        <p:spPr>
          <a:xfrm rot="-7464855">
            <a:off x="15848670" y="2239356"/>
            <a:ext cx="4501837" cy="1212497"/>
          </a:xfrm>
          <a:custGeom>
            <a:avLst/>
            <a:gdLst/>
            <a:ahLst/>
            <a:cxnLst/>
            <a:rect l="l" t="t" r="r" b="b"/>
            <a:pathLst>
              <a:path w="4501837" h="1212497">
                <a:moveTo>
                  <a:pt x="0" y="0"/>
                </a:moveTo>
                <a:lnTo>
                  <a:pt x="4501837" y="0"/>
                </a:lnTo>
                <a:lnTo>
                  <a:pt x="4501837" y="1212497"/>
                </a:lnTo>
                <a:lnTo>
                  <a:pt x="0" y="1212497"/>
                </a:lnTo>
                <a:lnTo>
                  <a:pt x="0" y="0"/>
                </a:lnTo>
                <a:close/>
              </a:path>
            </a:pathLst>
          </a:custGeom>
          <a:blipFill>
            <a:blip r:embed="rId12">
              <a:alphaModFix amt="70000"/>
            </a:blip>
            <a:stretch>
              <a:fillRect l="-38119"/>
            </a:stretch>
          </a:blipFill>
        </p:spPr>
      </p:sp>
      <p:sp>
        <p:nvSpPr>
          <p:cNvPr id="18" name="Freeform 18"/>
          <p:cNvSpPr/>
          <p:nvPr/>
        </p:nvSpPr>
        <p:spPr>
          <a:xfrm rot="-4376618">
            <a:off x="-804131" y="-877951"/>
            <a:ext cx="1472888" cy="3813303"/>
          </a:xfrm>
          <a:custGeom>
            <a:avLst/>
            <a:gdLst/>
            <a:ahLst/>
            <a:cxnLst/>
            <a:rect l="l" t="t" r="r" b="b"/>
            <a:pathLst>
              <a:path w="1472888" h="3813303">
                <a:moveTo>
                  <a:pt x="0" y="0"/>
                </a:moveTo>
                <a:lnTo>
                  <a:pt x="1472888" y="0"/>
                </a:lnTo>
                <a:lnTo>
                  <a:pt x="1472888" y="3813302"/>
                </a:lnTo>
                <a:lnTo>
                  <a:pt x="0" y="3813302"/>
                </a:lnTo>
                <a:lnTo>
                  <a:pt x="0" y="0"/>
                </a:lnTo>
                <a:close/>
              </a:path>
            </a:pathLst>
          </a:custGeom>
          <a:blipFill>
            <a:blip r:embed="rId13">
              <a:alphaModFix amt="88000"/>
            </a:blip>
            <a:stretch>
              <a:fillRect/>
            </a:stretch>
          </a:blipFill>
        </p:spPr>
      </p:sp>
      <p:sp>
        <p:nvSpPr>
          <p:cNvPr id="19" name="Freeform 19"/>
          <p:cNvSpPr/>
          <p:nvPr/>
        </p:nvSpPr>
        <p:spPr>
          <a:xfrm rot="-3311410">
            <a:off x="-722429" y="9445535"/>
            <a:ext cx="3502258" cy="1322479"/>
          </a:xfrm>
          <a:custGeom>
            <a:avLst/>
            <a:gdLst/>
            <a:ahLst/>
            <a:cxnLst/>
            <a:rect l="l" t="t" r="r" b="b"/>
            <a:pathLst>
              <a:path w="3502258" h="1322479">
                <a:moveTo>
                  <a:pt x="0" y="0"/>
                </a:moveTo>
                <a:lnTo>
                  <a:pt x="3502258" y="0"/>
                </a:lnTo>
                <a:lnTo>
                  <a:pt x="3502258" y="1322479"/>
                </a:lnTo>
                <a:lnTo>
                  <a:pt x="0" y="1322479"/>
                </a:lnTo>
                <a:lnTo>
                  <a:pt x="0" y="0"/>
                </a:lnTo>
                <a:close/>
              </a:path>
            </a:pathLst>
          </a:custGeom>
          <a:blipFill>
            <a:blip r:embed="rId12">
              <a:alphaModFix amt="70000"/>
            </a:blip>
            <a:stretch>
              <a:fillRect l="-93644"/>
            </a:stretch>
          </a:blipFill>
        </p:spPr>
      </p:sp>
      <p:sp>
        <p:nvSpPr>
          <p:cNvPr id="20" name="TextBox 20"/>
          <p:cNvSpPr txBox="1"/>
          <p:nvPr/>
        </p:nvSpPr>
        <p:spPr>
          <a:xfrm>
            <a:off x="4996753" y="3528722"/>
            <a:ext cx="8105163" cy="3806190"/>
          </a:xfrm>
          <a:prstGeom prst="rect">
            <a:avLst/>
          </a:prstGeom>
        </p:spPr>
        <p:txBody>
          <a:bodyPr lIns="0" tIns="0" rIns="0" bIns="0" rtlCol="0" anchor="t">
            <a:spAutoFit/>
          </a:bodyPr>
          <a:lstStyle/>
          <a:p>
            <a:pPr algn="ctr">
              <a:lnSpc>
                <a:spcPts val="3779"/>
              </a:lnSpc>
            </a:pPr>
            <a:r>
              <a:rPr lang="en-US" sz="3000" spc="-65">
                <a:solidFill>
                  <a:srgbClr val="000000"/>
                </a:solidFill>
                <a:latin typeface="Atkinson Hyperlegible"/>
              </a:rPr>
              <a:t>Przez terytorium dzisiejszej Polski przechodził znaczny odcinek Głównego Szlaku Bursztynowego. Na obszarze Dolnego Śląska, od przejścia Polskie Wrota koło Kudowy na Ziemi Kłodzkiej kierował się na północ przez Bardo Śląskie, okolice Lutomierza, okolice Białobrzezia, równinę Wrocławską, okolice Jaksonowa, Wrocław. Następnie dalej na północ do ujścia Wisły.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sp>
      <p:grpSp>
        <p:nvGrpSpPr>
          <p:cNvPr id="6" name="Group 6"/>
          <p:cNvGrpSpPr/>
          <p:nvPr/>
        </p:nvGrpSpPr>
        <p:grpSpPr>
          <a:xfrm rot="-202858">
            <a:off x="488020" y="7153150"/>
            <a:ext cx="1524767" cy="1718794"/>
            <a:chOff x="0" y="0"/>
            <a:chExt cx="2033023" cy="2291725"/>
          </a:xfrm>
        </p:grpSpPr>
        <p:sp>
          <p:nvSpPr>
            <p:cNvPr id="7" name="Freeform 7"/>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sp>
        <p:sp>
          <p:nvSpPr>
            <p:cNvPr id="8" name="Freeform 8"/>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sp>
      </p:grpSp>
      <p:sp>
        <p:nvSpPr>
          <p:cNvPr id="9" name="Freeform 9"/>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sp>
      <p:sp>
        <p:nvSpPr>
          <p:cNvPr id="10" name="Freeform 10"/>
          <p:cNvSpPr/>
          <p:nvPr/>
        </p:nvSpPr>
        <p:spPr>
          <a:xfrm>
            <a:off x="15671452" y="-1914234"/>
            <a:ext cx="4569612" cy="4209589"/>
          </a:xfrm>
          <a:custGeom>
            <a:avLst/>
            <a:gdLst/>
            <a:ahLst/>
            <a:cxnLst/>
            <a:rect l="l" t="t" r="r" b="b"/>
            <a:pathLst>
              <a:path w="4569612" h="4209589">
                <a:moveTo>
                  <a:pt x="0" y="0"/>
                </a:moveTo>
                <a:lnTo>
                  <a:pt x="4569612" y="0"/>
                </a:lnTo>
                <a:lnTo>
                  <a:pt x="4569612" y="4209589"/>
                </a:lnTo>
                <a:lnTo>
                  <a:pt x="0" y="4209589"/>
                </a:lnTo>
                <a:lnTo>
                  <a:pt x="0" y="0"/>
                </a:lnTo>
                <a:close/>
              </a:path>
            </a:pathLst>
          </a:custGeom>
          <a:blipFill>
            <a:blip r:embed="rId6"/>
            <a:stretch>
              <a:fillRect t="-237906"/>
            </a:stretch>
          </a:blipFill>
        </p:spPr>
      </p:sp>
      <p:grpSp>
        <p:nvGrpSpPr>
          <p:cNvPr id="11" name="Group 11"/>
          <p:cNvGrpSpPr>
            <a:grpSpLocks noChangeAspect="1"/>
          </p:cNvGrpSpPr>
          <p:nvPr/>
        </p:nvGrpSpPr>
        <p:grpSpPr>
          <a:xfrm rot="-9182015">
            <a:off x="6496762" y="9130877"/>
            <a:ext cx="8587908" cy="5947921"/>
            <a:chOff x="0" y="0"/>
            <a:chExt cx="3429000" cy="2374900"/>
          </a:xfrm>
        </p:grpSpPr>
        <p:sp>
          <p:nvSpPr>
            <p:cNvPr id="12" name="Freeform 1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sp>
        <p:sp>
          <p:nvSpPr>
            <p:cNvPr id="13" name="Freeform 1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sp>
        <p:nvSpPr>
          <p:cNvPr id="14" name="Freeform 14"/>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sp>
      <p:sp>
        <p:nvSpPr>
          <p:cNvPr id="15" name="Freeform 15"/>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sp>
      <p:sp>
        <p:nvSpPr>
          <p:cNvPr id="16" name="Freeform 16"/>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9">
              <a:alphaModFix amt="88000"/>
            </a:blip>
            <a:stretch>
              <a:fillRect/>
            </a:stretch>
          </a:blipFill>
        </p:spPr>
      </p:sp>
      <p:grpSp>
        <p:nvGrpSpPr>
          <p:cNvPr id="17" name="Group 17"/>
          <p:cNvGrpSpPr/>
          <p:nvPr/>
        </p:nvGrpSpPr>
        <p:grpSpPr>
          <a:xfrm rot="162731">
            <a:off x="6292361" y="3589274"/>
            <a:ext cx="3225233" cy="4633259"/>
            <a:chOff x="0" y="0"/>
            <a:chExt cx="649711" cy="933353"/>
          </a:xfrm>
        </p:grpSpPr>
        <p:sp>
          <p:nvSpPr>
            <p:cNvPr id="18" name="Freeform 18"/>
            <p:cNvSpPr/>
            <p:nvPr/>
          </p:nvSpPr>
          <p:spPr>
            <a:xfrm>
              <a:off x="0" y="0"/>
              <a:ext cx="649711" cy="933353"/>
            </a:xfrm>
            <a:custGeom>
              <a:avLst/>
              <a:gdLst/>
              <a:ahLst/>
              <a:cxnLst/>
              <a:rect l="l" t="t" r="r" b="b"/>
              <a:pathLst>
                <a:path w="649711" h="933353">
                  <a:moveTo>
                    <a:pt x="0" y="0"/>
                  </a:moveTo>
                  <a:lnTo>
                    <a:pt x="649711" y="0"/>
                  </a:lnTo>
                  <a:lnTo>
                    <a:pt x="649711" y="933353"/>
                  </a:lnTo>
                  <a:lnTo>
                    <a:pt x="0" y="933353"/>
                  </a:lnTo>
                  <a:close/>
                </a:path>
              </a:pathLst>
            </a:custGeom>
            <a:blipFill>
              <a:blip r:embed="rId10"/>
              <a:stretch>
                <a:fillRect l="-16309" r="-16309"/>
              </a:stretch>
            </a:blipFill>
          </p:spPr>
        </p:sp>
      </p:grpSp>
      <p:grpSp>
        <p:nvGrpSpPr>
          <p:cNvPr id="19" name="Group 19"/>
          <p:cNvGrpSpPr/>
          <p:nvPr/>
        </p:nvGrpSpPr>
        <p:grpSpPr>
          <a:xfrm rot="-158473">
            <a:off x="1386301" y="1954951"/>
            <a:ext cx="3529260" cy="5979454"/>
            <a:chOff x="0" y="0"/>
            <a:chExt cx="663659" cy="1124405"/>
          </a:xfrm>
        </p:grpSpPr>
        <p:sp>
          <p:nvSpPr>
            <p:cNvPr id="20" name="Freeform 20"/>
            <p:cNvSpPr/>
            <p:nvPr/>
          </p:nvSpPr>
          <p:spPr>
            <a:xfrm>
              <a:off x="0" y="0"/>
              <a:ext cx="663659" cy="1124405"/>
            </a:xfrm>
            <a:custGeom>
              <a:avLst/>
              <a:gdLst/>
              <a:ahLst/>
              <a:cxnLst/>
              <a:rect l="l" t="t" r="r" b="b"/>
              <a:pathLst>
                <a:path w="663659" h="1124405">
                  <a:moveTo>
                    <a:pt x="0" y="0"/>
                  </a:moveTo>
                  <a:lnTo>
                    <a:pt x="663659" y="0"/>
                  </a:lnTo>
                  <a:lnTo>
                    <a:pt x="663659" y="1124405"/>
                  </a:lnTo>
                  <a:lnTo>
                    <a:pt x="0" y="1124405"/>
                  </a:lnTo>
                  <a:close/>
                </a:path>
              </a:pathLst>
            </a:custGeom>
            <a:blipFill>
              <a:blip r:embed="rId11"/>
              <a:stretch>
                <a:fillRect l="-71492" r="-71492"/>
              </a:stretch>
            </a:blipFill>
          </p:spPr>
        </p:sp>
      </p:grpSp>
      <p:sp>
        <p:nvSpPr>
          <p:cNvPr id="21" name="TextBox 21"/>
          <p:cNvSpPr txBox="1"/>
          <p:nvPr/>
        </p:nvSpPr>
        <p:spPr>
          <a:xfrm>
            <a:off x="12309467" y="2354761"/>
            <a:ext cx="4987240" cy="6560648"/>
          </a:xfrm>
          <a:prstGeom prst="rect">
            <a:avLst/>
          </a:prstGeom>
        </p:spPr>
        <p:txBody>
          <a:bodyPr lIns="0" tIns="0" rIns="0" bIns="0" rtlCol="0" anchor="t">
            <a:spAutoFit/>
          </a:bodyPr>
          <a:lstStyle/>
          <a:p>
            <a:pPr>
              <a:lnSpc>
                <a:spcPts val="3493"/>
              </a:lnSpc>
            </a:pPr>
            <a:r>
              <a:rPr lang="en-US" sz="2772" spc="-60">
                <a:solidFill>
                  <a:srgbClr val="3D2007"/>
                </a:solidFill>
                <a:latin typeface="Atkinson Hyperlegible"/>
              </a:rPr>
              <a:t>Jako okres największego ruchu na Głównym Szlaku Bursztynowym uznaje się lata panowania Cesarza Marka Aureliusza (161-180). Znaleziska archeologiczne, dzięki którym został wyznaczony zarys przebiegu szlaku bursztynowego, w największej ilości datowane są na ok. I – III w n.e. Po roku 275 gdy Rzymianie zostali zmuszeni do opuszczenia Dacji, struktura ekonomiczno-organizacyjna została rozbita i handel bursztynem przygasł.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6" name="Freeform 6"/>
          <p:cNvSpPr/>
          <p:nvPr/>
        </p:nvSpPr>
        <p:spPr>
          <a:xfrm rot="-5544982" flipH="1" flipV="1">
            <a:off x="-811411" y="2224668"/>
            <a:ext cx="8528897" cy="5689614"/>
          </a:xfrm>
          <a:custGeom>
            <a:avLst/>
            <a:gdLst/>
            <a:ahLst/>
            <a:cxnLst/>
            <a:rect l="l" t="t" r="r" b="b"/>
            <a:pathLst>
              <a:path w="8528897" h="5689614">
                <a:moveTo>
                  <a:pt x="8528897" y="5689614"/>
                </a:moveTo>
                <a:lnTo>
                  <a:pt x="0" y="5689614"/>
                </a:lnTo>
                <a:lnTo>
                  <a:pt x="0" y="0"/>
                </a:lnTo>
                <a:lnTo>
                  <a:pt x="8528897" y="0"/>
                </a:lnTo>
                <a:lnTo>
                  <a:pt x="8528897" y="5689614"/>
                </a:lnTo>
                <a:close/>
              </a:path>
            </a:pathLst>
          </a:custGeom>
          <a:blipFill>
            <a:blip r:embed="rId5"/>
            <a:stretch>
              <a:fillRect/>
            </a:stretch>
          </a:blipFill>
        </p:spPr>
      </p:sp>
      <p:sp>
        <p:nvSpPr>
          <p:cNvPr id="7" name="Freeform 7"/>
          <p:cNvSpPr/>
          <p:nvPr/>
        </p:nvSpPr>
        <p:spPr>
          <a:xfrm rot="-213070">
            <a:off x="2979958" y="724423"/>
            <a:ext cx="608054" cy="619673"/>
          </a:xfrm>
          <a:custGeom>
            <a:avLst/>
            <a:gdLst/>
            <a:ahLst/>
            <a:cxnLst/>
            <a:rect l="l" t="t" r="r" b="b"/>
            <a:pathLst>
              <a:path w="608054" h="619673">
                <a:moveTo>
                  <a:pt x="0" y="0"/>
                </a:moveTo>
                <a:lnTo>
                  <a:pt x="608055" y="0"/>
                </a:lnTo>
                <a:lnTo>
                  <a:pt x="608055" y="619673"/>
                </a:lnTo>
                <a:lnTo>
                  <a:pt x="0" y="619673"/>
                </a:lnTo>
                <a:lnTo>
                  <a:pt x="0" y="0"/>
                </a:lnTo>
                <a:close/>
              </a:path>
            </a:pathLst>
          </a:custGeom>
          <a:blipFill>
            <a:blip r:embed="rId6"/>
            <a:stretch>
              <a:fillRect/>
            </a:stretch>
          </a:blipFill>
        </p:spPr>
      </p:sp>
      <p:sp>
        <p:nvSpPr>
          <p:cNvPr id="8" name="Freeform 8"/>
          <p:cNvSpPr/>
          <p:nvPr/>
        </p:nvSpPr>
        <p:spPr>
          <a:xfrm rot="-144982">
            <a:off x="1029628" y="1989626"/>
            <a:ext cx="4481902" cy="138532"/>
          </a:xfrm>
          <a:custGeom>
            <a:avLst/>
            <a:gdLst/>
            <a:ahLst/>
            <a:cxnLst/>
            <a:rect l="l" t="t" r="r" b="b"/>
            <a:pathLst>
              <a:path w="4481902" h="138532">
                <a:moveTo>
                  <a:pt x="0" y="0"/>
                </a:moveTo>
                <a:lnTo>
                  <a:pt x="4481902" y="0"/>
                </a:lnTo>
                <a:lnTo>
                  <a:pt x="4481902" y="138531"/>
                </a:lnTo>
                <a:lnTo>
                  <a:pt x="0" y="1385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9" name="Group 9"/>
          <p:cNvGrpSpPr>
            <a:grpSpLocks noChangeAspect="1"/>
          </p:cNvGrpSpPr>
          <p:nvPr/>
        </p:nvGrpSpPr>
        <p:grpSpPr>
          <a:xfrm rot="1015533">
            <a:off x="10513652" y="-2121528"/>
            <a:ext cx="10325542" cy="7151394"/>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50618" b="-5061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12" name="Freeform 12"/>
          <p:cNvSpPr/>
          <p:nvPr/>
        </p:nvSpPr>
        <p:spPr>
          <a:xfrm rot="-5582632" flipH="1">
            <a:off x="10941855" y="2251570"/>
            <a:ext cx="7934389" cy="5293018"/>
          </a:xfrm>
          <a:custGeom>
            <a:avLst/>
            <a:gdLst/>
            <a:ahLst/>
            <a:cxnLst/>
            <a:rect l="l" t="t" r="r" b="b"/>
            <a:pathLst>
              <a:path w="7934389" h="5293018">
                <a:moveTo>
                  <a:pt x="7934389" y="0"/>
                </a:moveTo>
                <a:lnTo>
                  <a:pt x="0" y="0"/>
                </a:lnTo>
                <a:lnTo>
                  <a:pt x="0" y="5293019"/>
                </a:lnTo>
                <a:lnTo>
                  <a:pt x="7934389" y="5293019"/>
                </a:lnTo>
                <a:lnTo>
                  <a:pt x="7934389" y="0"/>
                </a:lnTo>
                <a:close/>
              </a:path>
            </a:pathLst>
          </a:custGeom>
          <a:blipFill>
            <a:blip r:embed="rId5"/>
            <a:stretch>
              <a:fillRect/>
            </a:stretch>
          </a:blipFill>
        </p:spPr>
      </p:sp>
      <p:sp>
        <p:nvSpPr>
          <p:cNvPr id="13" name="Freeform 13"/>
          <p:cNvSpPr/>
          <p:nvPr/>
        </p:nvSpPr>
        <p:spPr>
          <a:xfrm rot="-250719">
            <a:off x="14427844" y="857848"/>
            <a:ext cx="565670" cy="576479"/>
          </a:xfrm>
          <a:custGeom>
            <a:avLst/>
            <a:gdLst/>
            <a:ahLst/>
            <a:cxnLst/>
            <a:rect l="l" t="t" r="r" b="b"/>
            <a:pathLst>
              <a:path w="565670" h="576479">
                <a:moveTo>
                  <a:pt x="0" y="0"/>
                </a:moveTo>
                <a:lnTo>
                  <a:pt x="565670" y="0"/>
                </a:lnTo>
                <a:lnTo>
                  <a:pt x="565670" y="576478"/>
                </a:lnTo>
                <a:lnTo>
                  <a:pt x="0" y="576478"/>
                </a:lnTo>
                <a:lnTo>
                  <a:pt x="0" y="0"/>
                </a:lnTo>
                <a:close/>
              </a:path>
            </a:pathLst>
          </a:custGeom>
          <a:blipFill>
            <a:blip r:embed="rId6"/>
            <a:stretch>
              <a:fillRect/>
            </a:stretch>
          </a:blipFill>
        </p:spPr>
      </p:sp>
      <p:sp>
        <p:nvSpPr>
          <p:cNvPr id="14" name="Freeform 14"/>
          <p:cNvSpPr/>
          <p:nvPr/>
        </p:nvSpPr>
        <p:spPr>
          <a:xfrm rot="-182632">
            <a:off x="12699343" y="1745499"/>
            <a:ext cx="4169490" cy="128875"/>
          </a:xfrm>
          <a:custGeom>
            <a:avLst/>
            <a:gdLst/>
            <a:ahLst/>
            <a:cxnLst/>
            <a:rect l="l" t="t" r="r" b="b"/>
            <a:pathLst>
              <a:path w="4169490" h="128875">
                <a:moveTo>
                  <a:pt x="0" y="0"/>
                </a:moveTo>
                <a:lnTo>
                  <a:pt x="4169490" y="0"/>
                </a:lnTo>
                <a:lnTo>
                  <a:pt x="4169490" y="128875"/>
                </a:lnTo>
                <a:lnTo>
                  <a:pt x="0" y="1288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7910323">
            <a:off x="4375885" y="-1991467"/>
            <a:ext cx="1579533" cy="3854754"/>
          </a:xfrm>
          <a:custGeom>
            <a:avLst/>
            <a:gdLst/>
            <a:ahLst/>
            <a:cxnLst/>
            <a:rect l="l" t="t" r="r" b="b"/>
            <a:pathLst>
              <a:path w="1579533" h="3854754">
                <a:moveTo>
                  <a:pt x="0" y="0"/>
                </a:moveTo>
                <a:lnTo>
                  <a:pt x="1579533" y="0"/>
                </a:lnTo>
                <a:lnTo>
                  <a:pt x="1579533" y="3854755"/>
                </a:lnTo>
                <a:lnTo>
                  <a:pt x="0" y="3854755"/>
                </a:lnTo>
                <a:lnTo>
                  <a:pt x="0" y="0"/>
                </a:lnTo>
                <a:close/>
              </a:path>
            </a:pathLst>
          </a:custGeom>
          <a:blipFill>
            <a:blip r:embed="rId10"/>
            <a:stretch>
              <a:fillRect/>
            </a:stretch>
          </a:blipFill>
        </p:spPr>
      </p:sp>
      <p:sp>
        <p:nvSpPr>
          <p:cNvPr id="16" name="Freeform 16"/>
          <p:cNvSpPr/>
          <p:nvPr/>
        </p:nvSpPr>
        <p:spPr>
          <a:xfrm>
            <a:off x="16998389" y="6793791"/>
            <a:ext cx="2603812" cy="2656282"/>
          </a:xfrm>
          <a:custGeom>
            <a:avLst/>
            <a:gdLst/>
            <a:ahLst/>
            <a:cxnLst/>
            <a:rect l="l" t="t" r="r" b="b"/>
            <a:pathLst>
              <a:path w="2603812" h="2656282">
                <a:moveTo>
                  <a:pt x="0" y="0"/>
                </a:moveTo>
                <a:lnTo>
                  <a:pt x="2603812" y="0"/>
                </a:lnTo>
                <a:lnTo>
                  <a:pt x="2603812" y="2656281"/>
                </a:lnTo>
                <a:lnTo>
                  <a:pt x="0" y="2656281"/>
                </a:lnTo>
                <a:lnTo>
                  <a:pt x="0" y="0"/>
                </a:lnTo>
                <a:close/>
              </a:path>
            </a:pathLst>
          </a:custGeom>
          <a:blipFill>
            <a:blip r:embed="rId11"/>
            <a:stretch>
              <a:fillRect/>
            </a:stretch>
          </a:blipFill>
        </p:spPr>
      </p:sp>
      <p:sp>
        <p:nvSpPr>
          <p:cNvPr id="17" name="Freeform 17"/>
          <p:cNvSpPr/>
          <p:nvPr/>
        </p:nvSpPr>
        <p:spPr>
          <a:xfrm rot="-6687178">
            <a:off x="6259646" y="8031133"/>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2">
              <a:alphaModFix amt="88000"/>
            </a:blip>
            <a:stretch>
              <a:fillRect/>
            </a:stretch>
          </a:blipFill>
        </p:spPr>
      </p:sp>
      <p:sp>
        <p:nvSpPr>
          <p:cNvPr id="18" name="Freeform 18"/>
          <p:cNvSpPr/>
          <p:nvPr/>
        </p:nvSpPr>
        <p:spPr>
          <a:xfrm rot="163299">
            <a:off x="6632763" y="6162548"/>
            <a:ext cx="5265198" cy="3602504"/>
          </a:xfrm>
          <a:custGeom>
            <a:avLst/>
            <a:gdLst/>
            <a:ahLst/>
            <a:cxnLst/>
            <a:rect l="l" t="t" r="r" b="b"/>
            <a:pathLst>
              <a:path w="5265198" h="3602504">
                <a:moveTo>
                  <a:pt x="0" y="0"/>
                </a:moveTo>
                <a:lnTo>
                  <a:pt x="5265198" y="0"/>
                </a:lnTo>
                <a:lnTo>
                  <a:pt x="5265198" y="3602504"/>
                </a:lnTo>
                <a:lnTo>
                  <a:pt x="0" y="3602504"/>
                </a:lnTo>
                <a:lnTo>
                  <a:pt x="0" y="0"/>
                </a:lnTo>
                <a:close/>
              </a:path>
            </a:pathLst>
          </a:custGeom>
          <a:blipFill>
            <a:blip r:embed="rId13"/>
            <a:stretch>
              <a:fillRect/>
            </a:stretch>
          </a:blipFill>
        </p:spPr>
      </p:sp>
      <p:sp>
        <p:nvSpPr>
          <p:cNvPr id="19" name="TextBox 19"/>
          <p:cNvSpPr txBox="1"/>
          <p:nvPr/>
        </p:nvSpPr>
        <p:spPr>
          <a:xfrm rot="-144982">
            <a:off x="1209180" y="2852508"/>
            <a:ext cx="4199387" cy="5024993"/>
          </a:xfrm>
          <a:prstGeom prst="rect">
            <a:avLst/>
          </a:prstGeom>
        </p:spPr>
        <p:txBody>
          <a:bodyPr lIns="0" tIns="0" rIns="0" bIns="0" rtlCol="0" anchor="t">
            <a:spAutoFit/>
          </a:bodyPr>
          <a:lstStyle/>
          <a:p>
            <a:pPr algn="ctr">
              <a:lnSpc>
                <a:spcPts val="3310"/>
              </a:lnSpc>
              <a:spcBef>
                <a:spcPct val="0"/>
              </a:spcBef>
            </a:pPr>
            <a:r>
              <a:rPr lang="en-US" sz="2364">
                <a:solidFill>
                  <a:srgbClr val="402B2B"/>
                </a:solidFill>
                <a:latin typeface="Atkinson Hyperlegible"/>
              </a:rPr>
              <a:t>O tym, jak wyglądał przebieg Szlaku Bursztynowego, świadczą zarówno wzmianki starożytnych pisarzy, jak i również, a może nawet przede wszystkim wyniki badań archeologicznych. Te znaleziska to m.in. rzymskie monety, rzymska ceramika, różnego rodzaju wyroby z brązu i oczywiście, znaczne ilości bursztynu.</a:t>
            </a:r>
          </a:p>
        </p:txBody>
      </p:sp>
      <p:sp>
        <p:nvSpPr>
          <p:cNvPr id="20" name="TextBox 20"/>
          <p:cNvSpPr txBox="1"/>
          <p:nvPr/>
        </p:nvSpPr>
        <p:spPr>
          <a:xfrm rot="-182632">
            <a:off x="13059434" y="2589134"/>
            <a:ext cx="3906668" cy="4277995"/>
          </a:xfrm>
          <a:prstGeom prst="rect">
            <a:avLst/>
          </a:prstGeom>
        </p:spPr>
        <p:txBody>
          <a:bodyPr lIns="0" tIns="0" rIns="0" bIns="0" rtlCol="0" anchor="t">
            <a:spAutoFit/>
          </a:bodyPr>
          <a:lstStyle/>
          <a:p>
            <a:pPr algn="ctr">
              <a:lnSpc>
                <a:spcPts val="3079"/>
              </a:lnSpc>
              <a:spcBef>
                <a:spcPct val="0"/>
              </a:spcBef>
            </a:pPr>
            <a:r>
              <a:rPr lang="en-US" sz="2199">
                <a:solidFill>
                  <a:srgbClr val="402B2B"/>
                </a:solidFill>
                <a:latin typeface="Atkinson Hyperlegible"/>
              </a:rPr>
              <a:t>Duże ilości tego surowca znaleziono przede wszystkim we Wrocławiu, na terenie osiedla Partynice. Bursztyn odkryto w XIX wieku. Znalezisko nazwane zostało bursztynowym depozytem z Partyni. Pochodzi on z I w. n. e. i waży około 1,5 tony, a znajduje się obecnie w Muzeum Archeologicznym we Wrocławiu.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10800000" flipH="1" flipV="1">
            <a:off x="9545737" y="3214639"/>
            <a:ext cx="7841564" cy="6564323"/>
          </a:xfrm>
          <a:custGeom>
            <a:avLst/>
            <a:gdLst/>
            <a:ahLst/>
            <a:cxnLst/>
            <a:rect l="l" t="t" r="r" b="b"/>
            <a:pathLst>
              <a:path w="7841564" h="6564323">
                <a:moveTo>
                  <a:pt x="7841564" y="6564323"/>
                </a:moveTo>
                <a:lnTo>
                  <a:pt x="0" y="6564323"/>
                </a:lnTo>
                <a:lnTo>
                  <a:pt x="0" y="0"/>
                </a:lnTo>
                <a:lnTo>
                  <a:pt x="7841564" y="0"/>
                </a:lnTo>
                <a:lnTo>
                  <a:pt x="7841564" y="6564323"/>
                </a:lnTo>
                <a:close/>
              </a:path>
            </a:pathLst>
          </a:custGeom>
          <a:blipFill>
            <a:blip r:embed="rId3"/>
            <a:stretch>
              <a:fillRect l="-6032" t="-1895" r="-25276" b="-2744"/>
            </a:stretch>
          </a:blipFill>
        </p:spPr>
      </p:sp>
      <p:sp>
        <p:nvSpPr>
          <p:cNvPr id="4" name="Freeform 4"/>
          <p:cNvSpPr/>
          <p:nvPr/>
        </p:nvSpPr>
        <p:spPr>
          <a:xfrm rot="-10800000" flipH="1" flipV="1">
            <a:off x="737564" y="2453453"/>
            <a:ext cx="8064919" cy="5380095"/>
          </a:xfrm>
          <a:custGeom>
            <a:avLst/>
            <a:gdLst/>
            <a:ahLst/>
            <a:cxnLst/>
            <a:rect l="l" t="t" r="r" b="b"/>
            <a:pathLst>
              <a:path w="8064919" h="5380095">
                <a:moveTo>
                  <a:pt x="8064919" y="5380094"/>
                </a:moveTo>
                <a:lnTo>
                  <a:pt x="0" y="5380094"/>
                </a:lnTo>
                <a:lnTo>
                  <a:pt x="0" y="0"/>
                </a:lnTo>
                <a:lnTo>
                  <a:pt x="8064919" y="0"/>
                </a:lnTo>
                <a:lnTo>
                  <a:pt x="8064919" y="5380094"/>
                </a:lnTo>
                <a:close/>
              </a:path>
            </a:pathLst>
          </a:custGeom>
          <a:blipFill>
            <a:blip r:embed="rId3"/>
            <a:stretch>
              <a:fillRect/>
            </a:stretch>
          </a:blipFill>
        </p:spPr>
      </p:sp>
      <p:sp>
        <p:nvSpPr>
          <p:cNvPr id="5" name="TextBox 5"/>
          <p:cNvSpPr txBox="1"/>
          <p:nvPr/>
        </p:nvSpPr>
        <p:spPr>
          <a:xfrm>
            <a:off x="2191089" y="3710928"/>
            <a:ext cx="5157869" cy="2785872"/>
          </a:xfrm>
          <a:prstGeom prst="rect">
            <a:avLst/>
          </a:prstGeom>
        </p:spPr>
        <p:txBody>
          <a:bodyPr lIns="0" tIns="0" rIns="0" bIns="0" rtlCol="0" anchor="t">
            <a:spAutoFit/>
          </a:bodyPr>
          <a:lstStyle/>
          <a:p>
            <a:pPr algn="ctr">
              <a:lnSpc>
                <a:spcPts val="3174"/>
              </a:lnSpc>
            </a:pPr>
            <a:r>
              <a:rPr lang="en-US" sz="2300">
                <a:solidFill>
                  <a:srgbClr val="402B2B"/>
                </a:solidFill>
                <a:latin typeface="Atkinson Hyperlegible Bold"/>
              </a:rPr>
              <a:t>Znaczenie szlaku bursztynowego nie ogranicza się jedynie do wymiany handlowej. Słynna wyprawa ekwity rzymskiego pod koniec panowania Cesarza Nerona, była prawdopodobnie częścią polityki wewnętrznej.</a:t>
            </a:r>
          </a:p>
        </p:txBody>
      </p:sp>
      <p:sp>
        <p:nvSpPr>
          <p:cNvPr id="6" name="TextBox 6"/>
          <p:cNvSpPr txBox="1"/>
          <p:nvPr/>
        </p:nvSpPr>
        <p:spPr>
          <a:xfrm>
            <a:off x="10724574" y="4251987"/>
            <a:ext cx="5157869" cy="4786122"/>
          </a:xfrm>
          <a:prstGeom prst="rect">
            <a:avLst/>
          </a:prstGeom>
        </p:spPr>
        <p:txBody>
          <a:bodyPr lIns="0" tIns="0" rIns="0" bIns="0" rtlCol="0" anchor="t">
            <a:spAutoFit/>
          </a:bodyPr>
          <a:lstStyle/>
          <a:p>
            <a:pPr algn="ctr">
              <a:lnSpc>
                <a:spcPts val="3174"/>
              </a:lnSpc>
            </a:pPr>
            <a:r>
              <a:rPr lang="en-US" sz="2300">
                <a:solidFill>
                  <a:srgbClr val="402B2B"/>
                </a:solidFill>
                <a:latin typeface="Atkinson Hyperlegible Bold"/>
              </a:rPr>
              <a:t>Cesarz chcą zwrócić uwagę na wspaniałość swoich rządów wysłał ekspedycje również do źródeł Nilu i na Kaukaz aby dotrzeć do krańców znanego wówczas świata. Szlak umożliwiły także infiltrację polityczną stosunków wewnętrznych ludów północy, które potencjalnie zagrażały naddunajskiej granicy. Ponadto poszerzyła się znacznie wiedza na temat geografii.</a:t>
            </a:r>
          </a:p>
          <a:p>
            <a:pPr algn="ctr">
              <a:lnSpc>
                <a:spcPts val="3174"/>
              </a:lnSpc>
            </a:pPr>
            <a:endParaRPr lang="en-US" sz="2300">
              <a:solidFill>
                <a:srgbClr val="402B2B"/>
              </a:solidFill>
              <a:latin typeface="Atkinson Hyperlegible Bold"/>
            </a:endParaRPr>
          </a:p>
        </p:txBody>
      </p:sp>
      <p:sp>
        <p:nvSpPr>
          <p:cNvPr id="7" name="Freeform 7"/>
          <p:cNvSpPr/>
          <p:nvPr/>
        </p:nvSpPr>
        <p:spPr>
          <a:xfrm rot="-68087">
            <a:off x="4376016" y="2404995"/>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sp>
      <p:sp>
        <p:nvSpPr>
          <p:cNvPr id="8" name="Freeform 8"/>
          <p:cNvSpPr/>
          <p:nvPr/>
        </p:nvSpPr>
        <p:spPr>
          <a:xfrm rot="-68087">
            <a:off x="13182955" y="2994077"/>
            <a:ext cx="567127" cy="577964"/>
          </a:xfrm>
          <a:custGeom>
            <a:avLst/>
            <a:gdLst/>
            <a:ahLst/>
            <a:cxnLst/>
            <a:rect l="l" t="t" r="r" b="b"/>
            <a:pathLst>
              <a:path w="567127" h="577964">
                <a:moveTo>
                  <a:pt x="0" y="0"/>
                </a:moveTo>
                <a:lnTo>
                  <a:pt x="567128" y="0"/>
                </a:lnTo>
                <a:lnTo>
                  <a:pt x="567128" y="577965"/>
                </a:lnTo>
                <a:lnTo>
                  <a:pt x="0" y="577965"/>
                </a:lnTo>
                <a:lnTo>
                  <a:pt x="0" y="0"/>
                </a:lnTo>
                <a:close/>
              </a:path>
            </a:pathLst>
          </a:custGeom>
          <a:blipFill>
            <a:blip r:embed="rId4"/>
            <a:stretch>
              <a:fillRect/>
            </a:stretch>
          </a:blipFill>
        </p:spPr>
      </p:sp>
      <p:grpSp>
        <p:nvGrpSpPr>
          <p:cNvPr id="9" name="Group 9"/>
          <p:cNvGrpSpPr>
            <a:grpSpLocks noChangeAspect="1"/>
          </p:cNvGrpSpPr>
          <p:nvPr/>
        </p:nvGrpSpPr>
        <p:grpSpPr>
          <a:xfrm rot="-8100000">
            <a:off x="15178109" y="-3817664"/>
            <a:ext cx="12231769" cy="84716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2" name="Freeform 12"/>
          <p:cNvSpPr/>
          <p:nvPr/>
        </p:nvSpPr>
        <p:spPr>
          <a:xfrm rot="-1012417">
            <a:off x="15284047" y="-7784"/>
            <a:ext cx="6007906" cy="4175495"/>
          </a:xfrm>
          <a:custGeom>
            <a:avLst/>
            <a:gdLst/>
            <a:ahLst/>
            <a:cxnLst/>
            <a:rect l="l" t="t" r="r" b="b"/>
            <a:pathLst>
              <a:path w="6007906" h="4175495">
                <a:moveTo>
                  <a:pt x="0" y="0"/>
                </a:moveTo>
                <a:lnTo>
                  <a:pt x="6007906" y="0"/>
                </a:lnTo>
                <a:lnTo>
                  <a:pt x="6007906" y="4175495"/>
                </a:lnTo>
                <a:lnTo>
                  <a:pt x="0" y="4175495"/>
                </a:lnTo>
                <a:lnTo>
                  <a:pt x="0" y="0"/>
                </a:lnTo>
                <a:close/>
              </a:path>
            </a:pathLst>
          </a:custGeom>
          <a:blipFill>
            <a:blip r:embed="rId7"/>
            <a:stretch>
              <a:fillRect/>
            </a:stretch>
          </a:blipFill>
        </p:spPr>
      </p:sp>
      <p:grpSp>
        <p:nvGrpSpPr>
          <p:cNvPr id="13" name="Group 13"/>
          <p:cNvGrpSpPr>
            <a:grpSpLocks noChangeAspect="1"/>
          </p:cNvGrpSpPr>
          <p:nvPr/>
        </p:nvGrpSpPr>
        <p:grpSpPr>
          <a:xfrm rot="-1733462">
            <a:off x="-7786722" y="-1936157"/>
            <a:ext cx="10325542" cy="7151394"/>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50618" b="-50618"/>
              </a:stretch>
            </a:blipFill>
          </p:spPr>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6" name="Freeform 16"/>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9">
              <a:alphaModFix amt="88000"/>
            </a:blip>
            <a:stretch>
              <a:fillRect/>
            </a:stretch>
          </a:blipFill>
        </p:spPr>
      </p:sp>
      <p:sp>
        <p:nvSpPr>
          <p:cNvPr id="17" name="Freeform 17"/>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10">
              <a:alphaModFix amt="88000"/>
            </a:blip>
            <a:stretch>
              <a:fillRect/>
            </a:stretch>
          </a:blipFill>
        </p:spPr>
      </p:sp>
      <p:sp>
        <p:nvSpPr>
          <p:cNvPr id="18" name="TextBox 18"/>
          <p:cNvSpPr txBox="1"/>
          <p:nvPr/>
        </p:nvSpPr>
        <p:spPr>
          <a:xfrm>
            <a:off x="7348958" y="611898"/>
            <a:ext cx="8280496" cy="1787538"/>
          </a:xfrm>
          <a:prstGeom prst="rect">
            <a:avLst/>
          </a:prstGeom>
        </p:spPr>
        <p:txBody>
          <a:bodyPr lIns="0" tIns="0" rIns="0" bIns="0" rtlCol="0" anchor="t">
            <a:spAutoFit/>
          </a:bodyPr>
          <a:lstStyle/>
          <a:p>
            <a:pPr>
              <a:lnSpc>
                <a:spcPts val="14349"/>
              </a:lnSpc>
              <a:spcBef>
                <a:spcPct val="0"/>
              </a:spcBef>
            </a:pPr>
            <a:r>
              <a:rPr lang="en-US" sz="10249">
                <a:solidFill>
                  <a:srgbClr val="402B2B"/>
                </a:solidFill>
                <a:latin typeface="Sugo Display"/>
              </a:rPr>
              <a:t>Historia: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sp>
      <p:grpSp>
        <p:nvGrpSpPr>
          <p:cNvPr id="3" name="Group 3"/>
          <p:cNvGrpSpPr>
            <a:grpSpLocks noChangeAspect="1"/>
          </p:cNvGrpSpPr>
          <p:nvPr/>
        </p:nvGrpSpPr>
        <p:grpSpPr>
          <a:xfrm rot="1015533">
            <a:off x="11860654" y="-5150158"/>
            <a:ext cx="10325542" cy="7151394"/>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7713192">
            <a:off x="-927703" y="7681559"/>
            <a:ext cx="9304676" cy="6444350"/>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9" name="Freeform 9"/>
          <p:cNvSpPr/>
          <p:nvPr/>
        </p:nvSpPr>
        <p:spPr>
          <a:xfrm>
            <a:off x="10364409" y="2482792"/>
            <a:ext cx="3342874" cy="158275"/>
          </a:xfrm>
          <a:custGeom>
            <a:avLst/>
            <a:gdLst/>
            <a:ahLst/>
            <a:cxnLst/>
            <a:rect l="l" t="t" r="r" b="b"/>
            <a:pathLst>
              <a:path w="3342874" h="158275">
                <a:moveTo>
                  <a:pt x="0" y="0"/>
                </a:moveTo>
                <a:lnTo>
                  <a:pt x="3342874" y="0"/>
                </a:lnTo>
                <a:lnTo>
                  <a:pt x="3342874" y="158275"/>
                </a:lnTo>
                <a:lnTo>
                  <a:pt x="0" y="158275"/>
                </a:lnTo>
                <a:lnTo>
                  <a:pt x="0" y="0"/>
                </a:lnTo>
                <a:close/>
              </a:path>
            </a:pathLst>
          </a:custGeom>
          <a:blipFill>
            <a:blip r:embed="rId6">
              <a:extLst>
                <a:ext uri="{96DAC541-7B7A-43D3-8B79-37D633B846F1}">
                  <asvg:svgBlip xmlns:asvg="http://schemas.microsoft.com/office/drawing/2016/SVG/main" xmlns="" r:embed="rId7"/>
                </a:ext>
              </a:extLst>
            </a:blip>
            <a:stretch>
              <a:fillRect l="-53181"/>
            </a:stretch>
          </a:blipFill>
        </p:spPr>
      </p:sp>
      <p:sp>
        <p:nvSpPr>
          <p:cNvPr id="10" name="Freeform 10"/>
          <p:cNvSpPr/>
          <p:nvPr/>
        </p:nvSpPr>
        <p:spPr>
          <a:xfrm rot="-6235443">
            <a:off x="14940987" y="1324862"/>
            <a:ext cx="2863369" cy="1881931"/>
          </a:xfrm>
          <a:custGeom>
            <a:avLst/>
            <a:gdLst/>
            <a:ahLst/>
            <a:cxnLst/>
            <a:rect l="l" t="t" r="r" b="b"/>
            <a:pathLst>
              <a:path w="2863369" h="1881931">
                <a:moveTo>
                  <a:pt x="0" y="0"/>
                </a:moveTo>
                <a:lnTo>
                  <a:pt x="2863368" y="0"/>
                </a:lnTo>
                <a:lnTo>
                  <a:pt x="2863368" y="1881932"/>
                </a:lnTo>
                <a:lnTo>
                  <a:pt x="0" y="1881932"/>
                </a:lnTo>
                <a:lnTo>
                  <a:pt x="0" y="0"/>
                </a:lnTo>
                <a:close/>
              </a:path>
            </a:pathLst>
          </a:custGeom>
          <a:blipFill>
            <a:blip r:embed="rId8"/>
            <a:stretch>
              <a:fillRect/>
            </a:stretch>
          </a:blipFill>
        </p:spPr>
      </p:sp>
      <p:grpSp>
        <p:nvGrpSpPr>
          <p:cNvPr id="11" name="Group 11"/>
          <p:cNvGrpSpPr/>
          <p:nvPr/>
        </p:nvGrpSpPr>
        <p:grpSpPr>
          <a:xfrm>
            <a:off x="668131" y="649783"/>
            <a:ext cx="6816073" cy="9859899"/>
            <a:chOff x="0" y="0"/>
            <a:chExt cx="9088097" cy="13146532"/>
          </a:xfrm>
        </p:grpSpPr>
        <p:sp>
          <p:nvSpPr>
            <p:cNvPr id="12" name="Freeform 12"/>
            <p:cNvSpPr/>
            <p:nvPr/>
          </p:nvSpPr>
          <p:spPr>
            <a:xfrm rot="-172039">
              <a:off x="521552" y="10732552"/>
              <a:ext cx="8400911" cy="2205239"/>
            </a:xfrm>
            <a:custGeom>
              <a:avLst/>
              <a:gdLst/>
              <a:ahLst/>
              <a:cxnLst/>
              <a:rect l="l" t="t" r="r" b="b"/>
              <a:pathLst>
                <a:path w="8400911" h="2205239">
                  <a:moveTo>
                    <a:pt x="0" y="0"/>
                  </a:moveTo>
                  <a:lnTo>
                    <a:pt x="8400911" y="0"/>
                  </a:lnTo>
                  <a:lnTo>
                    <a:pt x="8400911" y="2205239"/>
                  </a:lnTo>
                  <a:lnTo>
                    <a:pt x="0" y="2205239"/>
                  </a:lnTo>
                  <a:lnTo>
                    <a:pt x="0" y="0"/>
                  </a:lnTo>
                  <a:close/>
                </a:path>
              </a:pathLst>
            </a:custGeom>
            <a:blipFill>
              <a:blip r:embed="rId9"/>
              <a:stretch>
                <a:fillRect/>
              </a:stretch>
            </a:blipFill>
          </p:spPr>
        </p:sp>
        <p:grpSp>
          <p:nvGrpSpPr>
            <p:cNvPr id="13" name="Group 13"/>
            <p:cNvGrpSpPr>
              <a:grpSpLocks noChangeAspect="1"/>
            </p:cNvGrpSpPr>
            <p:nvPr/>
          </p:nvGrpSpPr>
          <p:grpSpPr>
            <a:xfrm rot="-173233">
              <a:off x="296755" y="206323"/>
              <a:ext cx="8494587" cy="11997020"/>
              <a:chOff x="0" y="0"/>
              <a:chExt cx="3267456" cy="4614672"/>
            </a:xfrm>
          </p:grpSpPr>
          <p:sp>
            <p:nvSpPr>
              <p:cNvPr id="14" name="Freeform 14"/>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0"/>
                <a:stretch>
                  <a:fillRect l="-4" r="-4"/>
                </a:stretch>
              </a:blipFill>
            </p:spPr>
          </p:sp>
          <p:sp>
            <p:nvSpPr>
              <p:cNvPr id="15" name="Freeform 15"/>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1"/>
                <a:stretch>
                  <a:fillRect l="-103235" t="-8552" r="-3539" b="-9913"/>
                </a:stretch>
              </a:blipFill>
            </p:spPr>
          </p:sp>
        </p:grpSp>
      </p:grpSp>
      <p:sp>
        <p:nvSpPr>
          <p:cNvPr id="16" name="Freeform 16"/>
          <p:cNvSpPr/>
          <p:nvPr/>
        </p:nvSpPr>
        <p:spPr>
          <a:xfrm rot="-6687178">
            <a:off x="11079406" y="-1637868"/>
            <a:ext cx="1472888" cy="3813303"/>
          </a:xfrm>
          <a:custGeom>
            <a:avLst/>
            <a:gdLst/>
            <a:ahLst/>
            <a:cxnLst/>
            <a:rect l="l" t="t" r="r" b="b"/>
            <a:pathLst>
              <a:path w="1472888" h="3813303">
                <a:moveTo>
                  <a:pt x="0" y="0"/>
                </a:moveTo>
                <a:lnTo>
                  <a:pt x="1472888" y="0"/>
                </a:lnTo>
                <a:lnTo>
                  <a:pt x="1472888" y="3813303"/>
                </a:lnTo>
                <a:lnTo>
                  <a:pt x="0" y="3813303"/>
                </a:lnTo>
                <a:lnTo>
                  <a:pt x="0" y="0"/>
                </a:lnTo>
                <a:close/>
              </a:path>
            </a:pathLst>
          </a:custGeom>
          <a:blipFill>
            <a:blip r:embed="rId12">
              <a:alphaModFix amt="88000"/>
            </a:blip>
            <a:stretch>
              <a:fillRect/>
            </a:stretch>
          </a:blipFill>
        </p:spPr>
      </p:sp>
      <p:sp>
        <p:nvSpPr>
          <p:cNvPr id="17" name="TextBox 17"/>
          <p:cNvSpPr txBox="1"/>
          <p:nvPr/>
        </p:nvSpPr>
        <p:spPr>
          <a:xfrm>
            <a:off x="8186841" y="3121520"/>
            <a:ext cx="7698009" cy="4878324"/>
          </a:xfrm>
          <a:prstGeom prst="rect">
            <a:avLst/>
          </a:prstGeom>
        </p:spPr>
        <p:txBody>
          <a:bodyPr lIns="0" tIns="0" rIns="0" bIns="0" rtlCol="0" anchor="t">
            <a:spAutoFit/>
          </a:bodyPr>
          <a:lstStyle/>
          <a:p>
            <a:pPr>
              <a:lnSpc>
                <a:spcPts val="4323"/>
              </a:lnSpc>
            </a:pPr>
            <a:r>
              <a:rPr lang="en-US" sz="3300" spc="-108">
                <a:solidFill>
                  <a:srgbClr val="000000"/>
                </a:solidFill>
                <a:latin typeface="Atkinson Hyperlegible"/>
              </a:rPr>
              <a:t>Około 2000 lat temu miała miejsce jedna z pierwszych takich wypraw, a opisał ją w I w n.e. Pliniusz Starszy. Jej bohaterem był pewien Rzymianin, którego cesarz Neron (rządy w latach 54-68) wysłał poza granice Imperium ku niezbadanym wybrzeżom Bałytku, by ten przywiózł mu bursztynowy skarb. Tak też się stało, podróżnik sprowadził duże ilości tego drogocennego kamienia.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662</Words>
  <Application>Microsoft Office PowerPoint</Application>
  <PresentationFormat>Niestandardowy</PresentationFormat>
  <Paragraphs>22</Paragraphs>
  <Slides>11</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11</vt:i4>
      </vt:variant>
    </vt:vector>
  </HeadingPairs>
  <TitlesOfParts>
    <vt:vector size="18" baseType="lpstr">
      <vt:lpstr>Arial</vt:lpstr>
      <vt:lpstr>Arial Rounded MT Bold</vt:lpstr>
      <vt:lpstr>Atkinson Hyperlegible Bold</vt:lpstr>
      <vt:lpstr>Sugo Display</vt:lpstr>
      <vt:lpstr>Calibri</vt:lpstr>
      <vt:lpstr>Atkinson Hyperlegible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dc:title>
  <dc:creator>HP Envy</dc:creator>
  <cp:lastModifiedBy>HP Envy</cp:lastModifiedBy>
  <cp:revision>3</cp:revision>
  <dcterms:created xsi:type="dcterms:W3CDTF">2006-08-16T00:00:00Z</dcterms:created>
  <dcterms:modified xsi:type="dcterms:W3CDTF">2024-04-08T15:51:49Z</dcterms:modified>
  <dc:identifier>DAGB1Ao6piA</dc:identifier>
</cp:coreProperties>
</file>