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Kenao Sans Serif" panose="020B0604020202020204" charset="-18"/>
      <p:regular r:id="rId17"/>
    </p:embeddedFont>
    <p:embeddedFont>
      <p:font typeface="Lovelace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</p:embeddedFont>
    <p:embeddedFont>
      <p:font typeface="Higuen Elegant Serif" panose="020B0604020202020204" charset="-18"/>
      <p:regular r:id="rId24"/>
    </p:embeddedFont>
    <p:embeddedFont>
      <p:font typeface="Lovelace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902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ursztyn.p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12184" y="5326427"/>
            <a:ext cx="17271015" cy="4591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854"/>
              </a:lnSpc>
            </a:pPr>
            <a:r>
              <a:rPr lang="pl-PL" sz="12753" spc="879" dirty="0" smtClean="0">
                <a:solidFill>
                  <a:srgbClr val="000000"/>
                </a:solidFill>
                <a:latin typeface="Higuen Elegant Serif Bold"/>
              </a:rPr>
              <a:t>BURSZTYNOWY       ZAWRÓT GŁOWY</a:t>
            </a:r>
            <a:r>
              <a:rPr lang="en-US" sz="12753" spc="879" dirty="0" smtClean="0">
                <a:solidFill>
                  <a:srgbClr val="000000"/>
                </a:solidFill>
                <a:latin typeface="Higuen Elegant Serif Bold"/>
              </a:rPr>
              <a:t> </a:t>
            </a:r>
            <a:endParaRPr lang="en-US" sz="12753" spc="879" dirty="0">
              <a:solidFill>
                <a:srgbClr val="000000"/>
              </a:solidFill>
              <a:latin typeface="Higuen Elegant Serif Bold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-2931"/>
            <a:ext cx="5057775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52808" y="2831661"/>
            <a:ext cx="11381427" cy="454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42"/>
              </a:lnSpc>
            </a:pPr>
            <a:r>
              <a:rPr lang="en-US" sz="3673">
                <a:solidFill>
                  <a:srgbClr val="000000"/>
                </a:solidFill>
                <a:latin typeface="Lovelace"/>
              </a:rPr>
              <a:t>Do tej pory na świecie znane jest około 60 odmian bursztynu. Bursztyn dzieli się na różne rodzaje w zależności od okresu w dziejach Ziemi, w których żyły rośliny produkujące żywicę, czy miejsca występowania np. bursztyn bałtycki - jantar, bursztyn dominikański, bursztyn meksykański.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25026" r="-9397" b="-462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845457" y="1028700"/>
            <a:ext cx="5413843" cy="8229600"/>
            <a:chOff x="0" y="0"/>
            <a:chExt cx="7218457" cy="109728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7218429" cy="7218429"/>
              <a:chOff x="0" y="0"/>
              <a:chExt cx="3282950" cy="328295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82950" cy="3282950"/>
              </a:xfrm>
              <a:custGeom>
                <a:avLst/>
                <a:gdLst/>
                <a:ahLst/>
                <a:cxnLst/>
                <a:rect l="l" t="t" r="r" b="b"/>
                <a:pathLst>
                  <a:path w="3282950" h="3282950">
                    <a:moveTo>
                      <a:pt x="0" y="0"/>
                    </a:moveTo>
                    <a:lnTo>
                      <a:pt x="2532380" y="0"/>
                    </a:lnTo>
                    <a:cubicBezTo>
                      <a:pt x="2946400" y="0"/>
                      <a:pt x="3282950" y="336550"/>
                      <a:pt x="3282950" y="750570"/>
                    </a:cubicBezTo>
                    <a:lnTo>
                      <a:pt x="3282950" y="3282950"/>
                    </a:lnTo>
                    <a:lnTo>
                      <a:pt x="0" y="32829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38762" r="-38762"/>
                </a:stretch>
              </a:blip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747528" y="7501884"/>
              <a:ext cx="3470930" cy="3470916"/>
              <a:chOff x="0" y="0"/>
              <a:chExt cx="6350025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0" y="7501884"/>
              <a:ext cx="3470930" cy="3470916"/>
              <a:chOff x="0" y="0"/>
              <a:chExt cx="6350025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21286" r="-21286"/>
                </a:stretch>
              </a:blipFill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3106928" y="4147185"/>
            <a:ext cx="8328567" cy="311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Lovelace"/>
              </a:rPr>
              <a:t>Bursztyn - złoto Bałtyku - to skamieniała żywica drzew iglastych sprzed 40 mln lat. Silne żywicowanie drzew powodowało wydostawanie się soku - żywicy, która gromadziła się pod korą, wypełniając szczeliny pni i korzeni, a następnie osadzała się na nich i odpadała w postaci kropli różnych rozmiarów. Bursztyny mogą w swojej strukturze zawierać inkluzje, czyli wtopione w kawałek minerału fragmenty roślin i zwierząt np. owady czy małe jaszczurki.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525458" y="4491760"/>
            <a:ext cx="8328567" cy="350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Lovelace"/>
              </a:rPr>
              <a:t>Jak rozpoznać bursztyn na plaży?</a:t>
            </a:r>
          </a:p>
          <a:p>
            <a:pPr algn="just">
              <a:lnSpc>
                <a:spcPts val="3079"/>
              </a:lnSpc>
            </a:pPr>
            <a:endParaRPr lang="en-US" sz="2199">
              <a:solidFill>
                <a:srgbClr val="000000"/>
              </a:solidFill>
              <a:latin typeface="Lovelace"/>
            </a:endParaRPr>
          </a:p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Lovelace"/>
              </a:rPr>
              <a:t>Najłatwiejszym sposobem dostępnym "pod ręką" podczas szukania bursztynów jest zanurzenie znaleziska w słonej wodzie. Jeżeli będzie pływać po powierzchni, oznacza to, że jest bursztynem. </a:t>
            </a:r>
          </a:p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Lovelace"/>
              </a:rPr>
              <a:t>Test ciężkości można wykonać także po przyniesieniu znaleziska do domu - wystarczy wrzucić bryłkę do osolonej wody.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296450" y="828675"/>
            <a:ext cx="13597132" cy="336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Higuen Elegant Serif"/>
              </a:rPr>
              <a:t>Jak rozpoznać bursztyn?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685802" y="4787433"/>
            <a:ext cx="8818428" cy="1238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61"/>
              </a:lnSpc>
            </a:pPr>
            <a:r>
              <a:rPr lang="en-US" sz="2329">
                <a:solidFill>
                  <a:srgbClr val="000000"/>
                </a:solidFill>
                <a:latin typeface="Lovelace"/>
              </a:rPr>
              <a:t>Największe prawdopodobieństwo znalezienia bursztynów wynosi o poranku, po wietrznej nocy i sztormie, kiedy wzburzone morze wyrzuca na brzeg osad, muł i glony.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930733" y="828675"/>
            <a:ext cx="8328567" cy="336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Higuen Elegant Serif"/>
              </a:rPr>
              <a:t>Kiedy szukać bursztynów?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930733" y="4593078"/>
            <a:ext cx="8328567" cy="4287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Lovelace"/>
              </a:rPr>
              <a:t>Bursztynowi przypisuje się szereg właściwości prozdrowotnych. Od wieków wykorzystywany jest w medycynie wspomagającej. Z uwagi na to, że naelektryzowany bursztyn przyciąga drobne przedmioty, wierzono, że jest w stanie wyciągnąć także chorobę.</a:t>
            </a:r>
          </a:p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Lovelace"/>
              </a:rPr>
              <a:t>Działanie bursztynu może być związane zawartością kwasu bursztynowego, który według badań naukowych pobudza system nerwowy, działa przeciwzapalnie i antytoksycznie, reguluje pracę jelit i nerek. Noszenie ozdób z bursztynem, szczególnie naszyjników, jest zalecane w chorobach tarczycy.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930733" y="828675"/>
            <a:ext cx="8328567" cy="336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Higuen Elegant Serif"/>
              </a:rPr>
              <a:t>Właściwości Bursztynu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52637" y="8156598"/>
            <a:ext cx="14182725" cy="65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2"/>
              </a:lnSpc>
            </a:pPr>
            <a:r>
              <a:rPr lang="en-US" sz="3300" spc="201">
                <a:solidFill>
                  <a:srgbClr val="000000"/>
                </a:solidFill>
                <a:latin typeface="Lovelace Bold"/>
              </a:rPr>
              <a:t>Karolina Wójtowicz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52638" y="6957429"/>
            <a:ext cx="14182725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Kenao Sans Serif"/>
              </a:rPr>
              <a:t>Dziękuje za uwagę.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21861" y="3919855"/>
            <a:ext cx="7244277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Informacje zawarte w prezentacji zostały pozyskane z dodatkowych źródeł, takich jak wikipedia czy bursztyn.pl :))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81" y="5831762"/>
            <a:ext cx="3076575" cy="29786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704942" y="5384577"/>
            <a:ext cx="9554358" cy="3469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Lovelace"/>
              </a:rPr>
              <a:t>Nazwa pochodzi od Bursztynu Bałtyckiego stanowił podstawę wymiany prowadzonej początkowo przy pośrednictwie celtyckim, rozwiniętej na dużą skalę przez Rzymian, kierunki powiązań są rekonstruowane na podstawie odkryć archeologicznych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536584" y="3394075"/>
            <a:ext cx="12407636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Higuen Elegant Serif"/>
              </a:rPr>
              <a:t>Od czego pochodzi nazwa szlaku Bursztynowego?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25026" r="-9397" b="-462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845457" y="1028700"/>
            <a:ext cx="5413843" cy="8229600"/>
            <a:chOff x="0" y="0"/>
            <a:chExt cx="7218457" cy="109728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7218429" cy="7218429"/>
              <a:chOff x="0" y="0"/>
              <a:chExt cx="3282950" cy="328295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82950" cy="3282950"/>
              </a:xfrm>
              <a:custGeom>
                <a:avLst/>
                <a:gdLst/>
                <a:ahLst/>
                <a:cxnLst/>
                <a:rect l="l" t="t" r="r" b="b"/>
                <a:pathLst>
                  <a:path w="3282950" h="3282950">
                    <a:moveTo>
                      <a:pt x="0" y="0"/>
                    </a:moveTo>
                    <a:lnTo>
                      <a:pt x="2532380" y="0"/>
                    </a:lnTo>
                    <a:cubicBezTo>
                      <a:pt x="2946400" y="0"/>
                      <a:pt x="3282950" y="336550"/>
                      <a:pt x="3282950" y="750570"/>
                    </a:cubicBezTo>
                    <a:lnTo>
                      <a:pt x="3282950" y="3282950"/>
                    </a:lnTo>
                    <a:lnTo>
                      <a:pt x="0" y="32829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747528" y="7501884"/>
              <a:ext cx="3470930" cy="3470916"/>
              <a:chOff x="0" y="0"/>
              <a:chExt cx="6350025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0" y="7501884"/>
              <a:ext cx="3470930" cy="3470916"/>
              <a:chOff x="0" y="0"/>
              <a:chExt cx="6350025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1689195" y="3746754"/>
            <a:ext cx="9746300" cy="4561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4"/>
              </a:lnSpc>
            </a:pPr>
            <a:r>
              <a:rPr lang="en-US" sz="2574">
                <a:solidFill>
                  <a:srgbClr val="000000"/>
                </a:solidFill>
                <a:latin typeface="Lovelace"/>
              </a:rPr>
              <a:t>Szlak bursztynowy był drogą handlową, która łączyła kraje śródziemnomorskie z ziemiami leżącymi nad wybrzeżem Morza Bałtyckiego. Przebiegała nim trasa wypraw po bursztyn.Szlak ten odgrywał ogromną rolę w kontaktach handlowych, ponieważ bursztyn był cennym przedmiotem wymiany. Szlak miał też duży wpływ na rozwój położonych przy nim miast. Od I wieku naszej ery był symbolem potęgi Cesarstwa Rzymskiego. Szlak bursztynowy przebiegał naturalnymi korytarzami rzek. Bursztyn był wykorzystywany w zdobnictwie, lecznictwie oraz magii.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96966" y="377439"/>
            <a:ext cx="8738529" cy="3146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169"/>
              </a:lnSpc>
            </a:pPr>
            <a:r>
              <a:rPr lang="en-US" sz="7564" spc="574">
                <a:solidFill>
                  <a:srgbClr val="000000"/>
                </a:solidFill>
                <a:latin typeface="Higuen Elegant Serif"/>
              </a:rPr>
              <a:t>Historia bursztynowego szlaku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20965" y="4542230"/>
            <a:ext cx="9238335" cy="3017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16"/>
              </a:lnSpc>
            </a:pPr>
            <a:r>
              <a:rPr lang="en-US" sz="2440" dirty="0" err="1">
                <a:solidFill>
                  <a:srgbClr val="000000"/>
                </a:solidFill>
                <a:latin typeface="Lovelace"/>
              </a:rPr>
              <a:t>Szlak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prowadził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m.in.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przez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Wiedeń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, Brno,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Kłodzko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,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Wrocław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,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Pruszcz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Gdański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.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Położenie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szlaku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jest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odkrywane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za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pomocą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starożytnych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zapisów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oraz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badań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archeologicznych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. W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miejscach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przebiegu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szklaku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odnaleziono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rzymskie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monety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,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wyroby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z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brązu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,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ceramikę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oraz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oczywiście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u="sng" dirty="0" err="1">
                <a:solidFill>
                  <a:srgbClr val="000000"/>
                </a:solidFill>
                <a:latin typeface="Lovelace"/>
              </a:rPr>
              <a:t>bursztyn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.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Pewną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informacją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jest to,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że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szlak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prowadził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przez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dzisiejszy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en-US" sz="2440" dirty="0" err="1">
                <a:solidFill>
                  <a:srgbClr val="000000"/>
                </a:solidFill>
                <a:latin typeface="Lovelace"/>
              </a:rPr>
              <a:t>Wrocław</a:t>
            </a:r>
            <a:r>
              <a:rPr lang="en-US" sz="2440" dirty="0">
                <a:solidFill>
                  <a:srgbClr val="000000"/>
                </a:solidFill>
                <a:latin typeface="Lovelace"/>
              </a:rPr>
              <a:t>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29195" y="1625943"/>
            <a:ext cx="10121909" cy="2963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88"/>
              </a:lnSpc>
            </a:pPr>
            <a:r>
              <a:rPr lang="en-US" sz="5634">
                <a:solidFill>
                  <a:srgbClr val="000000"/>
                </a:solidFill>
                <a:latin typeface="Higuen Elegant Serif"/>
              </a:rPr>
              <a:t>Przez jakie ziemie przebiegał szlak bursztynowy?</a:t>
            </a:r>
          </a:p>
          <a:p>
            <a:pPr algn="ctr">
              <a:lnSpc>
                <a:spcPts val="7888"/>
              </a:lnSpc>
            </a:pPr>
            <a:endParaRPr lang="en-US" sz="5634">
              <a:solidFill>
                <a:srgbClr val="000000"/>
              </a:solidFill>
              <a:latin typeface="Higuen Elegant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976288" y="2973954"/>
            <a:ext cx="9283012" cy="4272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21"/>
              </a:lnSpc>
            </a:pPr>
            <a:r>
              <a:rPr lang="en-US" sz="3015">
                <a:solidFill>
                  <a:srgbClr val="000000"/>
                </a:solidFill>
                <a:latin typeface="Lovelace"/>
              </a:rPr>
              <a:t>Rozkwit Szlaku nastąpił dopiero po podboju przez Rzym terenów nad środkowym Dunajem w I wieku n.e. Najobfitszy handel bursztynem miał miejsce w II i III wiek n.e., kiedy to coraz więcej kupców wyruszało po bursztynowy skarb. Rozwijały się osady znajdujące się na tej trasie, co odegrało bardzo ważną rolę w rozwoju gospodarczo-społecznym Europy.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25026" r="-9397" b="-462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753571" y="3341875"/>
            <a:ext cx="7129777" cy="591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38"/>
              </a:lnSpc>
            </a:pPr>
            <a:r>
              <a:rPr lang="en-US" sz="2416">
                <a:solidFill>
                  <a:srgbClr val="000000"/>
                </a:solidFill>
                <a:latin typeface="Lovelace"/>
              </a:rPr>
              <a:t>Najstarszymi są żywice z triasu w Alpach Austrii i Szwajcarii i w Niemczech. Są przeźroczyste, jasnożółte, bez inkluzji i występują w niewielkich ilościach.Bursztyn z kredy występuje na wszystkich kontynentach. Najbardziej znane to: bursztyn libański (dolna kreda) i kanadyjski (kreda górna). Pierwszy zawiera najstarsze znane inkluzje zwierzęce. Jest idealnie przejrzysty, najczęściej jasnożółty, czasem czerwony lub nawet czarny. Występuje w swym pierwotnym złożu wraz ze zwęglonymi resztkami drzew.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630965" y="398992"/>
            <a:ext cx="7981768" cy="3869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51"/>
              </a:lnSpc>
            </a:pPr>
            <a:r>
              <a:rPr lang="en-US" sz="6991" spc="531">
                <a:solidFill>
                  <a:srgbClr val="000000"/>
                </a:solidFill>
                <a:latin typeface="Higuen Elegant Serif"/>
              </a:rPr>
              <a:t>Najstarsze odmiany bursztynu</a:t>
            </a:r>
          </a:p>
          <a:p>
            <a:pPr algn="just">
              <a:lnSpc>
                <a:spcPts val="7551"/>
              </a:lnSpc>
            </a:pPr>
            <a:endParaRPr lang="en-US" sz="6991" spc="531">
              <a:solidFill>
                <a:srgbClr val="000000"/>
              </a:solidFill>
              <a:latin typeface="Higuen Elegant Serif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1322050" y="-1827097"/>
            <a:ext cx="6965950" cy="14090472"/>
            <a:chOff x="0" y="0"/>
            <a:chExt cx="9287933" cy="18787296"/>
          </a:xfrm>
        </p:grpSpPr>
        <p:grpSp>
          <p:nvGrpSpPr>
            <p:cNvPr id="6" name="Group 6"/>
            <p:cNvGrpSpPr/>
            <p:nvPr/>
          </p:nvGrpSpPr>
          <p:grpSpPr>
            <a:xfrm>
              <a:off x="4758448" y="2281597"/>
              <a:ext cx="4529485" cy="4529467"/>
              <a:chOff x="0" y="0"/>
              <a:chExt cx="6350025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4758448" y="7026838"/>
              <a:ext cx="4529485" cy="4529467"/>
              <a:chOff x="0" y="0"/>
              <a:chExt cx="6350025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26045" r="-26045"/>
                </a:stretch>
              </a:blip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4758448" y="11777195"/>
              <a:ext cx="4529485" cy="4529467"/>
              <a:chOff x="0" y="0"/>
              <a:chExt cx="6350025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4529485" cy="4529467"/>
              <a:chOff x="0" y="0"/>
              <a:chExt cx="6350025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0" y="4745241"/>
              <a:ext cx="4529485" cy="4529467"/>
              <a:chOff x="0" y="0"/>
              <a:chExt cx="6350025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24845" r="-24845"/>
                </a:stretch>
              </a:blip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0" y="9495598"/>
              <a:ext cx="4529485" cy="4529467"/>
              <a:chOff x="0" y="0"/>
              <a:chExt cx="6350025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12700" y="14257829"/>
              <a:ext cx="4529485" cy="4529467"/>
              <a:chOff x="0" y="0"/>
              <a:chExt cx="6350025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040825" y="2715393"/>
            <a:ext cx="10218475" cy="4789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8"/>
              </a:lnSpc>
            </a:pPr>
            <a:r>
              <a:rPr lang="en-US" sz="2699">
                <a:solidFill>
                  <a:srgbClr val="000000"/>
                </a:solidFill>
                <a:latin typeface="Lovelace"/>
              </a:rPr>
              <a:t>Bursztyn tajmyrski (górna kreda) z Syberii, występuje w postaci małych, łamliwych kawałków, przeźroczystych i żółtych kawałków; zawiera również liczne inkluzje będące źródłem informacji o późno kredowej faunie północy Azji. Młodsze bursztyny, trzeciorzędowe, są szeroko rozprzestrzenione i często zawierają inkluzje.</a:t>
            </a:r>
          </a:p>
          <a:p>
            <a:pPr algn="just">
              <a:lnSpc>
                <a:spcPts val="3778"/>
              </a:lnSpc>
            </a:pPr>
            <a:r>
              <a:rPr lang="en-US" sz="2699">
                <a:solidFill>
                  <a:srgbClr val="000000"/>
                </a:solidFill>
                <a:latin typeface="Lovelace"/>
              </a:rPr>
              <a:t>Bursztyn kanadyjski występuje w rejonie jeziora Cedar w Kanadzie. Jest bardzo znany wśród paleontologów z powodu bardzo licznych inkluzji, które mówią o środowisku i klimacie w tym rejonie w epoce zmierzchu dinozaurów.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0" y="4189730"/>
            <a:ext cx="8328567" cy="5068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 spc="109">
                <a:solidFill>
                  <a:srgbClr val="000000"/>
                </a:solidFill>
                <a:latin typeface="Lovelace Light"/>
              </a:rPr>
              <a:t>Poza bursztynem bałtyckim do najbardziej znanych należą: Rumenit z Rumunii, z górnego paleocenu do dolnego oligocenu, o wszystkich odcieniach od żółtego do brunatno czerwonego, czasem z efektowną perłową opalizacją. Spotyka się go również na Dalekim Wschodzie na wyspie Sachalin i na wybrzeżu Morza Ochockiego. Pod wpływem ogromnych ciśnień spowodowanych ruchami górotwórczymi, </a:t>
            </a:r>
            <a:r>
              <a:rPr lang="en-US" sz="2199" u="sng" spc="109">
                <a:solidFill>
                  <a:srgbClr val="000000"/>
                </a:solidFill>
                <a:latin typeface="Lovelace Light"/>
                <a:hlinkClick r:id="rId3" tooltip="https://bursztyn.pl/"/>
              </a:rPr>
              <a:t>bursztyn</a:t>
            </a:r>
            <a:r>
              <a:rPr lang="en-US" sz="2199" spc="109">
                <a:solidFill>
                  <a:srgbClr val="000000"/>
                </a:solidFill>
                <a:latin typeface="Lovelace Light"/>
              </a:rPr>
              <a:t> tamtejszy przybrał formę spłaszczonych soczewek, drobniutko spękanych, co powoduje wspaniałe lśnienie ich wnętrza. </a:t>
            </a:r>
          </a:p>
          <a:p>
            <a:pPr algn="just">
              <a:lnSpc>
                <a:spcPts val="3079"/>
              </a:lnSpc>
            </a:pPr>
            <a:endParaRPr lang="en-US" sz="2199" spc="109">
              <a:solidFill>
                <a:srgbClr val="000000"/>
              </a:solidFill>
              <a:latin typeface="Lovelace Light"/>
            </a:endParaRPr>
          </a:p>
          <a:p>
            <a:pPr algn="just">
              <a:lnSpc>
                <a:spcPts val="3079"/>
              </a:lnSpc>
            </a:pPr>
            <a:endParaRPr lang="en-US" sz="2199" spc="109">
              <a:solidFill>
                <a:srgbClr val="000000"/>
              </a:solidFill>
              <a:latin typeface="Lovelace Ligh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550379" y="835308"/>
            <a:ext cx="7089275" cy="4308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40"/>
              </a:lnSpc>
            </a:pPr>
            <a:r>
              <a:rPr lang="en-US" sz="8171" spc="408">
                <a:solidFill>
                  <a:srgbClr val="000000"/>
                </a:solidFill>
                <a:latin typeface="Higuen Elegant Serif"/>
              </a:rPr>
              <a:t>Inne znane bursztyny</a:t>
            </a:r>
          </a:p>
          <a:p>
            <a:pPr algn="ctr">
              <a:lnSpc>
                <a:spcPts val="11440"/>
              </a:lnSpc>
            </a:pPr>
            <a:endParaRPr lang="en-US" sz="8171" spc="408">
              <a:solidFill>
                <a:srgbClr val="000000"/>
              </a:solidFill>
              <a:latin typeface="Higuen Elegant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050002" y="3707151"/>
            <a:ext cx="10614572" cy="3469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5"/>
              </a:lnSpc>
            </a:pPr>
            <a:r>
              <a:rPr lang="en-US" sz="2803">
                <a:solidFill>
                  <a:srgbClr val="000000"/>
                </a:solidFill>
                <a:latin typeface="Lovelace"/>
              </a:rPr>
              <a:t>Bursztyn dominikański z wyspy Haiti Jest znany z zielonej lub niebieskiej fluorescencji niektórych kawałków, powstałej prawdopodobnie wskutek wysokiej temperatury spowodowanej aktywnością wulkaniczną lub pożarami lasów. Jest zasadniczą barwą od jasno-do ciemnożółtej i posiada subtelną strukturę warstwową; warstwy te nie zakłócają jego niezwykłej przejrzystości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849</Words>
  <Application>Microsoft Office PowerPoint</Application>
  <PresentationFormat>Niestandardowy</PresentationFormat>
  <Paragraphs>30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5" baseType="lpstr">
      <vt:lpstr>Arial</vt:lpstr>
      <vt:lpstr>Lovelace Light</vt:lpstr>
      <vt:lpstr>Higuen Elegant Serif Bold</vt:lpstr>
      <vt:lpstr>Kenao Sans Serif</vt:lpstr>
      <vt:lpstr>Lovelace</vt:lpstr>
      <vt:lpstr>Calibri</vt:lpstr>
      <vt:lpstr>Open Sans</vt:lpstr>
      <vt:lpstr>Higuen Elegant Serif</vt:lpstr>
      <vt:lpstr>Lovelace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Szlak bursztynowy</dc:title>
  <dc:creator>HP Envy</dc:creator>
  <cp:lastModifiedBy>HP Envy</cp:lastModifiedBy>
  <cp:revision>6</cp:revision>
  <dcterms:created xsi:type="dcterms:W3CDTF">2006-08-16T00:00:00Z</dcterms:created>
  <dcterms:modified xsi:type="dcterms:W3CDTF">2024-04-08T21:25:50Z</dcterms:modified>
  <dc:identifier>DAGB1uYKYPM</dc:identifier>
</cp:coreProperties>
</file>