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HK Grotesk" panose="020B0604020202020204" charset="-1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01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248" y="-44468"/>
            <a:ext cx="18468496" cy="10375937"/>
          </a:xfrm>
          <a:custGeom>
            <a:avLst/>
            <a:gdLst/>
            <a:ahLst/>
            <a:cxnLst/>
            <a:rect l="l" t="t" r="r" b="b"/>
            <a:pathLst>
              <a:path w="18468496" h="10375937">
                <a:moveTo>
                  <a:pt x="0" y="0"/>
                </a:moveTo>
                <a:lnTo>
                  <a:pt x="18468496" y="0"/>
                </a:lnTo>
                <a:lnTo>
                  <a:pt x="18468496" y="10375936"/>
                </a:lnTo>
                <a:lnTo>
                  <a:pt x="0" y="10375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31293" y="2434984"/>
            <a:ext cx="14625413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322E2D"/>
                </a:solidFill>
                <a:latin typeface="HK Grotesk"/>
              </a:rPr>
              <a:t>Eteria – niestrudzona pątniczka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248" y="-44468"/>
            <a:ext cx="18468496" cy="10375937"/>
          </a:xfrm>
          <a:custGeom>
            <a:avLst/>
            <a:gdLst/>
            <a:ahLst/>
            <a:cxnLst/>
            <a:rect l="l" t="t" r="r" b="b"/>
            <a:pathLst>
              <a:path w="18468496" h="10375937">
                <a:moveTo>
                  <a:pt x="0" y="0"/>
                </a:moveTo>
                <a:lnTo>
                  <a:pt x="18468496" y="0"/>
                </a:lnTo>
                <a:lnTo>
                  <a:pt x="18468496" y="10375936"/>
                </a:lnTo>
                <a:lnTo>
                  <a:pt x="0" y="10375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75482" y="1543289"/>
            <a:ext cx="16537036" cy="708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23"/>
              </a:lnSpc>
              <a:spcBef>
                <a:spcPct val="0"/>
              </a:spcBef>
            </a:pPr>
            <a:r>
              <a:rPr lang="en-US" sz="5731">
                <a:solidFill>
                  <a:srgbClr val="322E2D"/>
                </a:solidFill>
                <a:latin typeface="HK Grotesk"/>
              </a:rPr>
              <a:t>Eteria w swym dziele opisuje miejsca święte, ich aktualny wygląd i w jaki sposób są czczone, czyli jak wyglądają kościoły i klasztory. Często opisuje drogę jaką przebywa i dane geograficzne. Ważne są przytaczane świadectwa miejscowej ludności i kleru. Eteria cytuje teksty biblijne, opisuje lokalną liturgię i cały szereg interesujących szczegółów.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248" y="-44468"/>
            <a:ext cx="18468496" cy="10375937"/>
          </a:xfrm>
          <a:custGeom>
            <a:avLst/>
            <a:gdLst/>
            <a:ahLst/>
            <a:cxnLst/>
            <a:rect l="l" t="t" r="r" b="b"/>
            <a:pathLst>
              <a:path w="18468496" h="10375937">
                <a:moveTo>
                  <a:pt x="0" y="0"/>
                </a:moveTo>
                <a:lnTo>
                  <a:pt x="18468496" y="0"/>
                </a:lnTo>
                <a:lnTo>
                  <a:pt x="18468496" y="10375936"/>
                </a:lnTo>
                <a:lnTo>
                  <a:pt x="0" y="10375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01115" y="1770220"/>
            <a:ext cx="14885771" cy="666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58"/>
              </a:lnSpc>
              <a:spcBef>
                <a:spcPct val="0"/>
              </a:spcBef>
            </a:pPr>
            <a:r>
              <a:rPr lang="en-US" sz="4184">
                <a:solidFill>
                  <a:srgbClr val="322E2D"/>
                </a:solidFill>
                <a:latin typeface="HK Grotesk"/>
              </a:rPr>
              <a:t>Dziełko Egerii składa się z dwóch części. W pierwszej części autorka opisuje cztery podróże: na górę Synaj, na górę Nebo, do Carneas oraz drogę powrotną do Konstantynopola przez Edessę, Carrhae i Seleucję Izauryjską. Druga część jest sprawozdaniem z nabożeństw i uroczystości odbywających się w Jerozolimie. Początkowa część dzieła zaginęła. Wiemy o jej istnieniu z przesłanek istniejących w zachowanym tekście. Być może, że brakująca część zawierała opis Konstantynopola oraz opis pierwszej podróży do Tebaidy.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248" y="-44468"/>
            <a:ext cx="18468496" cy="10375937"/>
          </a:xfrm>
          <a:custGeom>
            <a:avLst/>
            <a:gdLst/>
            <a:ahLst/>
            <a:cxnLst/>
            <a:rect l="l" t="t" r="r" b="b"/>
            <a:pathLst>
              <a:path w="18468496" h="10375937">
                <a:moveTo>
                  <a:pt x="0" y="0"/>
                </a:moveTo>
                <a:lnTo>
                  <a:pt x="18468496" y="0"/>
                </a:lnTo>
                <a:lnTo>
                  <a:pt x="18468496" y="10375936"/>
                </a:lnTo>
                <a:lnTo>
                  <a:pt x="0" y="10375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20419" y="2145568"/>
            <a:ext cx="14247162" cy="596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0"/>
              </a:lnSpc>
              <a:spcBef>
                <a:spcPct val="0"/>
              </a:spcBef>
            </a:pP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Pamiętnik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Egerii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 jest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niezastąpionym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świadectwem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epoki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dla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badaczy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zajmujących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się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historią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Ziemi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Świętej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,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identyfikacją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miejsc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świętych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,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historią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monastycyzmu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,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liturgii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; jest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cennym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źródłem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literackim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dla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archeologów</a:t>
            </a:r>
            <a:r>
              <a:rPr lang="en-US" sz="5550" dirty="0">
                <a:solidFill>
                  <a:srgbClr val="322E2D"/>
                </a:solidFill>
                <a:latin typeface="HK Grotesk"/>
              </a:rPr>
              <a:t> </a:t>
            </a:r>
            <a:endParaRPr lang="pl-PL" sz="5550" dirty="0" smtClean="0">
              <a:solidFill>
                <a:srgbClr val="322E2D"/>
              </a:solidFill>
              <a:latin typeface="HK Grotesk"/>
            </a:endParaRPr>
          </a:p>
          <a:p>
            <a:pPr marL="0" lvl="0" indent="0" algn="ctr">
              <a:lnSpc>
                <a:spcPts val="7770"/>
              </a:lnSpc>
              <a:spcBef>
                <a:spcPct val="0"/>
              </a:spcBef>
            </a:pPr>
            <a:r>
              <a:rPr lang="en-US" sz="5550" dirty="0" err="1" smtClean="0">
                <a:solidFill>
                  <a:srgbClr val="322E2D"/>
                </a:solidFill>
                <a:latin typeface="HK Grotesk"/>
              </a:rPr>
              <a:t>i</a:t>
            </a:r>
            <a:r>
              <a:rPr lang="en-US" sz="5550" dirty="0" smtClean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5550" dirty="0" err="1">
                <a:solidFill>
                  <a:srgbClr val="322E2D"/>
                </a:solidFill>
                <a:latin typeface="HK Grotesk"/>
              </a:rPr>
              <a:t>językoznawców</a:t>
            </a:r>
            <a:endParaRPr lang="en-US" sz="5550" dirty="0">
              <a:solidFill>
                <a:srgbClr val="322E2D"/>
              </a:solidFill>
              <a:latin typeface="HK Grotes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52900"/>
            <a:ext cx="5086350" cy="492442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029200" y="1181100"/>
            <a:ext cx="694491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700" dirty="0" smtClean="0"/>
              <a:t>Dziękuję za uwagę!</a:t>
            </a:r>
          </a:p>
          <a:p>
            <a:r>
              <a:rPr lang="pl-PL" sz="5700" dirty="0" smtClean="0"/>
              <a:t>Angelika Miśkowiec </a:t>
            </a:r>
            <a:r>
              <a:rPr lang="pl-PL" sz="5700" dirty="0" smtClean="0">
                <a:sym typeface="Wingdings" panose="05000000000000000000" pitchFamily="2" charset="2"/>
              </a:rPr>
              <a:t> </a:t>
            </a:r>
            <a:endParaRPr lang="pl-PL" sz="5700" dirty="0"/>
          </a:p>
        </p:txBody>
      </p:sp>
    </p:spTree>
    <p:extLst>
      <p:ext uri="{BB962C8B-B14F-4D97-AF65-F5344CB8AC3E}">
        <p14:creationId xmlns:p14="http://schemas.microsoft.com/office/powerpoint/2010/main" val="267208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248" y="-44468"/>
            <a:ext cx="18468496" cy="10375937"/>
          </a:xfrm>
          <a:custGeom>
            <a:avLst/>
            <a:gdLst/>
            <a:ahLst/>
            <a:cxnLst/>
            <a:rect l="l" t="t" r="r" b="b"/>
            <a:pathLst>
              <a:path w="18468496" h="10375937">
                <a:moveTo>
                  <a:pt x="0" y="0"/>
                </a:moveTo>
                <a:lnTo>
                  <a:pt x="18468496" y="0"/>
                </a:lnTo>
                <a:lnTo>
                  <a:pt x="18468496" y="10375936"/>
                </a:lnTo>
                <a:lnTo>
                  <a:pt x="0" y="10375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801742"/>
            <a:ext cx="19014998" cy="8683516"/>
          </a:xfrm>
          <a:custGeom>
            <a:avLst/>
            <a:gdLst/>
            <a:ahLst/>
            <a:cxnLst/>
            <a:rect l="l" t="t" r="r" b="b"/>
            <a:pathLst>
              <a:path w="19014998" h="8683516">
                <a:moveTo>
                  <a:pt x="0" y="0"/>
                </a:moveTo>
                <a:lnTo>
                  <a:pt x="19014998" y="0"/>
                </a:lnTo>
                <a:lnTo>
                  <a:pt x="19014998" y="8683516"/>
                </a:lnTo>
                <a:lnTo>
                  <a:pt x="0" y="86835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248" y="-44468"/>
            <a:ext cx="18468496" cy="10375937"/>
          </a:xfrm>
          <a:custGeom>
            <a:avLst/>
            <a:gdLst/>
            <a:ahLst/>
            <a:cxnLst/>
            <a:rect l="l" t="t" r="r" b="b"/>
            <a:pathLst>
              <a:path w="18468496" h="10375937">
                <a:moveTo>
                  <a:pt x="0" y="0"/>
                </a:moveTo>
                <a:lnTo>
                  <a:pt x="18468496" y="0"/>
                </a:lnTo>
                <a:lnTo>
                  <a:pt x="18468496" y="10375936"/>
                </a:lnTo>
                <a:lnTo>
                  <a:pt x="0" y="10375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90736" y="2001029"/>
            <a:ext cx="13506527" cy="6189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14"/>
              </a:lnSpc>
              <a:spcBef>
                <a:spcPct val="0"/>
              </a:spcBef>
            </a:pPr>
            <a:r>
              <a:rPr lang="en-US" sz="5010">
                <a:solidFill>
                  <a:srgbClr val="322E2D"/>
                </a:solidFill>
                <a:latin typeface="HK Grotesk"/>
              </a:rPr>
              <a:t>Niejednokrotne – nie tylko pielgrzymi w Ziemi Świętej, ale również naukowcy: historycy, bibliści, archeolodzy i geografowie biblijni – zadają sobie pytanie: skąd wiadomo gdzie miały miejsce wydarzenia biblijne? Jaką mamy pewność gdzie działał Pan Jezus, gdzie się narodził a gdzie umarł i zmartwychwstał?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248" y="-44468"/>
            <a:ext cx="18468496" cy="10375937"/>
          </a:xfrm>
          <a:custGeom>
            <a:avLst/>
            <a:gdLst/>
            <a:ahLst/>
            <a:cxnLst/>
            <a:rect l="l" t="t" r="r" b="b"/>
            <a:pathLst>
              <a:path w="18468496" h="10375937">
                <a:moveTo>
                  <a:pt x="0" y="0"/>
                </a:moveTo>
                <a:lnTo>
                  <a:pt x="18468496" y="0"/>
                </a:lnTo>
                <a:lnTo>
                  <a:pt x="18468496" y="10375936"/>
                </a:lnTo>
                <a:lnTo>
                  <a:pt x="0" y="10375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45066" y="1105343"/>
            <a:ext cx="16597868" cy="7981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26"/>
              </a:lnSpc>
              <a:spcBef>
                <a:spcPct val="0"/>
              </a:spcBef>
            </a:pPr>
            <a:r>
              <a:rPr lang="en-US" sz="5018">
                <a:solidFill>
                  <a:srgbClr val="322E2D"/>
                </a:solidFill>
                <a:latin typeface="HK Grotesk"/>
              </a:rPr>
              <a:t>Różnymi drogami dotarły do nas takie informacje. Najważniejsze źródło to tradycja, przekaz z pokolenia na pokolenie, przekazywana informacja o miejscach świętych przez stróżów tych miejsc i lokalną ludność, oraz nieprzerwana cześć oddawana tym miejscom. Oczywiście, aby te informacje przekazywane przez tradycję były wiarygodne, powinny był poparte innymi argumentami wynikającymi z wykopalisk archeologicznych bądź ze starożytnej literatury.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248" y="-44468"/>
            <a:ext cx="18468496" cy="10375937"/>
          </a:xfrm>
          <a:custGeom>
            <a:avLst/>
            <a:gdLst/>
            <a:ahLst/>
            <a:cxnLst/>
            <a:rect l="l" t="t" r="r" b="b"/>
            <a:pathLst>
              <a:path w="18468496" h="10375937">
                <a:moveTo>
                  <a:pt x="0" y="0"/>
                </a:moveTo>
                <a:lnTo>
                  <a:pt x="18468496" y="0"/>
                </a:lnTo>
                <a:lnTo>
                  <a:pt x="18468496" y="10375936"/>
                </a:lnTo>
                <a:lnTo>
                  <a:pt x="0" y="10375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77664" y="1255771"/>
            <a:ext cx="17132673" cy="7651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63"/>
              </a:lnSpc>
              <a:spcBef>
                <a:spcPct val="0"/>
              </a:spcBef>
            </a:pPr>
            <a:r>
              <a:rPr lang="en-US" sz="6188">
                <a:solidFill>
                  <a:srgbClr val="322E2D"/>
                </a:solidFill>
                <a:latin typeface="HK Grotesk"/>
              </a:rPr>
              <a:t>Wśród źródeł literackich, które mogą potwierdzać lub wykluczyć autentyczność miejsc świętych, bardzo ważne są notatki tych, którzy odwiedzili te miejsca w starożytności. Przeważnie są to zapiski pielgrzymów, którzy odwiedzili Ziemię Świętą (oczywiście jeżeli robili takie notatki). Im starsze są to zapiski, tym bardziej są wartościowe.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248" y="-44468"/>
            <a:ext cx="18468496" cy="10375937"/>
          </a:xfrm>
          <a:custGeom>
            <a:avLst/>
            <a:gdLst/>
            <a:ahLst/>
            <a:cxnLst/>
            <a:rect l="l" t="t" r="r" b="b"/>
            <a:pathLst>
              <a:path w="18468496" h="10375937">
                <a:moveTo>
                  <a:pt x="0" y="0"/>
                </a:moveTo>
                <a:lnTo>
                  <a:pt x="18468496" y="0"/>
                </a:lnTo>
                <a:lnTo>
                  <a:pt x="18468496" y="10375936"/>
                </a:lnTo>
                <a:lnTo>
                  <a:pt x="0" y="10375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36770" y="607093"/>
            <a:ext cx="15214461" cy="898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24"/>
              </a:lnSpc>
              <a:spcBef>
                <a:spcPct val="0"/>
              </a:spcBef>
            </a:pPr>
            <a:r>
              <a:rPr lang="en-US" sz="4231">
                <a:solidFill>
                  <a:srgbClr val="322E2D"/>
                </a:solidFill>
                <a:latin typeface="HK Grotesk"/>
              </a:rPr>
              <a:t>Bardzo szczegółowe notatki robiła pątniczka Eteria. Prowadziła dziennik podróży zwany Itinerarium. Tekst jej pamiętnika odnalazł w roku 1884 w bibliotece w Arezzo we Włoszech J. F. Gamurrini a opublikowany został w roku 1887. Jednak Itinerarium Eterii było znane już w starożytności, wielu podróżników korzystało z jej zapisków, traktując je jako przewodnik. Wielu przepisywało fragmenty. Z Itinerariumbez wątpienia korzystał anonimowy autor De locis sanctis, który w 1137 skompilował swój opis Ziemi Świętej. Zatem nie dziwi że jej imię powtarzane w różnych krajach ulegało przekształceniom. Pątniczka Eteria jest znana także jako Egeria, Aetheria lub Heteria – zawsze chodzi o tę samą osobę.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248" y="-44468"/>
            <a:ext cx="18468496" cy="10375937"/>
          </a:xfrm>
          <a:custGeom>
            <a:avLst/>
            <a:gdLst/>
            <a:ahLst/>
            <a:cxnLst/>
            <a:rect l="l" t="t" r="r" b="b"/>
            <a:pathLst>
              <a:path w="18468496" h="10375937">
                <a:moveTo>
                  <a:pt x="0" y="0"/>
                </a:moveTo>
                <a:lnTo>
                  <a:pt x="18468496" y="0"/>
                </a:lnTo>
                <a:lnTo>
                  <a:pt x="18468496" y="10375936"/>
                </a:lnTo>
                <a:lnTo>
                  <a:pt x="0" y="10375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615242"/>
            <a:ext cx="16230600" cy="6970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12"/>
              </a:lnSpc>
              <a:spcBef>
                <a:spcPct val="0"/>
              </a:spcBef>
            </a:pP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Bardzo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szczegółowe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notatki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robiła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pątniczka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Eteria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.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Prowadziła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dziennik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podróży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zwany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Itinerarium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.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Tekst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jej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pamiętnika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odnalazł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w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roku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1884 w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bibliotece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w Arezzo we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Włoszech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J. F.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Gamurrini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a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opublikowany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został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w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roku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1887.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Jednak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Itinerarium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Eterii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było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znane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już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w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starożytności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,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wielu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podróżników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korzystało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z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jej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zapisków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,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traktując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je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jako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przewodnik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.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Wielu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przepisywało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fragmenty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. Z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Itinerariumbez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wątpienia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korzystał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anonimowy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autor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De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locis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sanctis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,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który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w 1137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skompilował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swój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opis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Ziemi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Świętej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.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Zatem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nie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dziwi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że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jej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imię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powtarzane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w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różnych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krajach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ulegało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przekształceniom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.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Pątniczka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Eteria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jest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znana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także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jako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Egeria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,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Aetheria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lub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Heteria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–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zawsze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chodzi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o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tę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samą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 </a:t>
            </a:r>
            <a:r>
              <a:rPr lang="en-US" sz="3937" dirty="0" err="1">
                <a:solidFill>
                  <a:srgbClr val="322E2D"/>
                </a:solidFill>
                <a:latin typeface="HK Grotesk"/>
              </a:rPr>
              <a:t>osobę</a:t>
            </a:r>
            <a:r>
              <a:rPr lang="en-US" sz="3937" dirty="0">
                <a:solidFill>
                  <a:srgbClr val="322E2D"/>
                </a:solidFill>
                <a:latin typeface="HK Grotesk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248" y="-44468"/>
            <a:ext cx="18468496" cy="10375937"/>
          </a:xfrm>
          <a:custGeom>
            <a:avLst/>
            <a:gdLst/>
            <a:ahLst/>
            <a:cxnLst/>
            <a:rect l="l" t="t" r="r" b="b"/>
            <a:pathLst>
              <a:path w="18468496" h="10375937">
                <a:moveTo>
                  <a:pt x="0" y="0"/>
                </a:moveTo>
                <a:lnTo>
                  <a:pt x="18468496" y="0"/>
                </a:lnTo>
                <a:lnTo>
                  <a:pt x="18468496" y="10375936"/>
                </a:lnTo>
                <a:lnTo>
                  <a:pt x="0" y="10375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71690" y="1684751"/>
            <a:ext cx="14344621" cy="683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1"/>
              </a:lnSpc>
              <a:spcBef>
                <a:spcPct val="0"/>
              </a:spcBef>
            </a:pPr>
            <a:r>
              <a:rPr lang="en-US" sz="3857">
                <a:solidFill>
                  <a:srgbClr val="322E2D"/>
                </a:solidFill>
                <a:latin typeface="HK Grotesk"/>
              </a:rPr>
              <a:t>Szkoda że Eteria nie zapisała dokładnej daty, kiedy nawiedziła Ziemię Świętą. Na podstawie różnych aluzji i opisów, oraz porównując te opisane realia z wynikami z wykopalisk archeologicznych i innymi historycznymi danymi, oblicza się, że była na Bliskim Wschodzie w latach 381-384. Coraz częściej ta data jest podważana i dyskutowana, przesuwana o około 20 lat później. Niektórzy uczeni stwierdzają oględnie, że opis podróży Eterii pochodzi z przełomu IV i V wieku. Nie wchodząc w akademickie dyskusje, na pewno Dziennik Podróży Eterii jest bardzo cennym źródłem przy identyfikacji miejsc świętych.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248" y="-44468"/>
            <a:ext cx="18468496" cy="10375937"/>
          </a:xfrm>
          <a:custGeom>
            <a:avLst/>
            <a:gdLst/>
            <a:ahLst/>
            <a:cxnLst/>
            <a:rect l="l" t="t" r="r" b="b"/>
            <a:pathLst>
              <a:path w="18468496" h="10375937">
                <a:moveTo>
                  <a:pt x="0" y="0"/>
                </a:moveTo>
                <a:lnTo>
                  <a:pt x="18468496" y="0"/>
                </a:lnTo>
                <a:lnTo>
                  <a:pt x="18468496" y="10375936"/>
                </a:lnTo>
                <a:lnTo>
                  <a:pt x="0" y="10375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00517" y="942975"/>
            <a:ext cx="15086966" cy="831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88"/>
              </a:lnSpc>
              <a:spcBef>
                <a:spcPct val="0"/>
              </a:spcBef>
            </a:pPr>
            <a:r>
              <a:rPr lang="en-US" sz="4706">
                <a:solidFill>
                  <a:srgbClr val="322E2D"/>
                </a:solidFill>
                <a:latin typeface="HK Grotesk"/>
              </a:rPr>
              <a:t>Egeria pochodziła najprawdopodobniej z Półwyspu Iberyjskiego (być może z Galicji) lub z południowej Galii. Musiała być osobą zamożną, być może pochodziła z jakiejś znanej rodziny. Przypuszczano nawet, że była krewną cesarza Teodozjusza Wielkiego. W swoim Itinerarium użyła dość typowej łaciny późno-antycznej – była to tak zwana latina vulgaris, cotidiana. Musiała doskonale znać Pismo Święte i pisma apokryficzne. Posługiwała się łacińskim przekładem Onomastikonu Euzebiusza z Cezarei.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756</Words>
  <Application>Microsoft Office PowerPoint</Application>
  <PresentationFormat>Niestandardowy</PresentationFormat>
  <Paragraphs>14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Wingdings</vt:lpstr>
      <vt:lpstr>Arial</vt:lpstr>
      <vt:lpstr>HK Grotesk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Eteria – niestrudzona pątniczka</dc:title>
  <cp:lastModifiedBy>HP Envy</cp:lastModifiedBy>
  <cp:revision>3</cp:revision>
  <dcterms:created xsi:type="dcterms:W3CDTF">2006-08-16T00:00:00Z</dcterms:created>
  <dcterms:modified xsi:type="dcterms:W3CDTF">2023-10-30T12:46:08Z</dcterms:modified>
  <dc:identifier>DAFyuKZtZNA</dc:identifier>
</cp:coreProperties>
</file>