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4" d="100"/>
          <a:sy n="84" d="100"/>
        </p:scale>
        <p:origin x="581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C5D2F-BCF3-4CDE-9588-2BC2272830D6}" type="datetimeFigureOut">
              <a:rPr lang="pl-PL" smtClean="0"/>
              <a:t>10.03.2024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46FCE-4967-4FE1-8A7D-B2BD504C26D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405137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C5D2F-BCF3-4CDE-9588-2BC2272830D6}" type="datetimeFigureOut">
              <a:rPr lang="pl-PL" smtClean="0"/>
              <a:t>10.03.2024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46FCE-4967-4FE1-8A7D-B2BD504C26D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690643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32CC5D2F-BCF3-4CDE-9588-2BC2272830D6}" type="datetimeFigureOut">
              <a:rPr lang="pl-PL" smtClean="0"/>
              <a:t>10.03.2024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CAB46FCE-4967-4FE1-8A7D-B2BD504C26D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221985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C5D2F-BCF3-4CDE-9588-2BC2272830D6}" type="datetimeFigureOut">
              <a:rPr lang="pl-PL" smtClean="0"/>
              <a:t>10.03.2024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46FCE-4967-4FE1-8A7D-B2BD504C26D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166625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2CC5D2F-BCF3-4CDE-9588-2BC2272830D6}" type="datetimeFigureOut">
              <a:rPr lang="pl-PL" smtClean="0"/>
              <a:t>10.03.2024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AB46FCE-4967-4FE1-8A7D-B2BD504C26D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613031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C5D2F-BCF3-4CDE-9588-2BC2272830D6}" type="datetimeFigureOut">
              <a:rPr lang="pl-PL" smtClean="0"/>
              <a:t>10.03.2024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46FCE-4967-4FE1-8A7D-B2BD504C26D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739162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C5D2F-BCF3-4CDE-9588-2BC2272830D6}" type="datetimeFigureOut">
              <a:rPr lang="pl-PL" smtClean="0"/>
              <a:t>10.03.2024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46FCE-4967-4FE1-8A7D-B2BD504C26D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147043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C5D2F-BCF3-4CDE-9588-2BC2272830D6}" type="datetimeFigureOut">
              <a:rPr lang="pl-PL" smtClean="0"/>
              <a:t>10.03.2024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46FCE-4967-4FE1-8A7D-B2BD504C26D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564150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C5D2F-BCF3-4CDE-9588-2BC2272830D6}" type="datetimeFigureOut">
              <a:rPr lang="pl-PL" smtClean="0"/>
              <a:t>10.03.2024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46FCE-4967-4FE1-8A7D-B2BD504C26D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18832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C5D2F-BCF3-4CDE-9588-2BC2272830D6}" type="datetimeFigureOut">
              <a:rPr lang="pl-PL" smtClean="0"/>
              <a:t>10.03.2024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46FCE-4967-4FE1-8A7D-B2BD504C26D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38628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C5D2F-BCF3-4CDE-9588-2BC2272830D6}" type="datetimeFigureOut">
              <a:rPr lang="pl-PL" smtClean="0"/>
              <a:t>10.03.2024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46FCE-4967-4FE1-8A7D-B2BD504C26D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758814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32CC5D2F-BCF3-4CDE-9588-2BC2272830D6}" type="datetimeFigureOut">
              <a:rPr lang="pl-PL" smtClean="0"/>
              <a:t>10.03.2024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CAB46FCE-4967-4FE1-8A7D-B2BD504C26D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9246562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30645EEA-4EC3-F091-7D06-AEC08A1752A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Hangzhou – „</a:t>
            </a:r>
            <a:r>
              <a:rPr lang="pl-PL"/>
              <a:t>DOM </a:t>
            </a:r>
            <a:r>
              <a:rPr lang="pl-PL" smtClean="0"/>
              <a:t>JEDWABIU</a:t>
            </a:r>
            <a:r>
              <a:rPr lang="pl-PL" dirty="0"/>
              <a:t>”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="" xmlns:a16="http://schemas.microsoft.com/office/drawing/2014/main" id="{F058A0C4-C396-D55D-A2D8-8F06B0737E4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/>
              <a:t>Węzeł jedwabnego </a:t>
            </a:r>
            <a:r>
              <a:rPr lang="pl-PL" dirty="0" smtClean="0"/>
              <a:t>szlaku</a:t>
            </a:r>
          </a:p>
          <a:p>
            <a:endParaRPr lang="pl-PL" dirty="0"/>
          </a:p>
        </p:txBody>
      </p:sp>
      <p:pic>
        <p:nvPicPr>
          <p:cNvPr id="8" name="Obraz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1517" y="135445"/>
            <a:ext cx="2143125" cy="2143125"/>
          </a:xfrm>
          <a:prstGeom prst="rect">
            <a:avLst/>
          </a:prstGeom>
        </p:spPr>
      </p:pic>
      <p:pic>
        <p:nvPicPr>
          <p:cNvPr id="9" name="Obraz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5184" y="4650877"/>
            <a:ext cx="7296912" cy="1900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66427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Dziękuję </a:t>
            </a:r>
            <a:r>
              <a:rPr lang="pl-PL" smtClean="0"/>
              <a:t>za uwagę</a:t>
            </a:r>
            <a:br>
              <a:rPr lang="pl-PL" smtClean="0"/>
            </a:br>
            <a:r>
              <a:rPr lang="pl-PL" smtClean="0"/>
              <a:t>				Wiktoria </a:t>
            </a:r>
            <a:r>
              <a:rPr lang="pl-PL" dirty="0" err="1" smtClean="0"/>
              <a:t>Złydaszyk</a:t>
            </a:r>
            <a:endParaRPr lang="pl-PL" dirty="0"/>
          </a:p>
        </p:txBody>
      </p:sp>
      <p:pic>
        <p:nvPicPr>
          <p:cNvPr id="4" name="Symbol zastępczy zawartości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8556" y="2313115"/>
            <a:ext cx="4345205" cy="4206875"/>
          </a:xfrm>
        </p:spPr>
      </p:pic>
    </p:spTree>
    <p:extLst>
      <p:ext uri="{BB962C8B-B14F-4D97-AF65-F5344CB8AC3E}">
        <p14:creationId xmlns:p14="http://schemas.microsoft.com/office/powerpoint/2010/main" val="32629503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296F09A4-7A09-B7A2-B946-6AC5174C44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Hangzhou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="" xmlns:a16="http://schemas.microsoft.com/office/drawing/2014/main" id="{FEE88397-A315-42AB-2620-06B02AEE8C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2400" dirty="0"/>
              <a:t>Hangzhou to miasto portowe, znane jako „Dom Jedwabiu”, było jedną z siedmiu starożytnych stolic Chin, a jedwabne tkaniny odkryte w regionie sięgały 4700 lat wstecz i sięgały czasów neolitycznej kultury </a:t>
            </a:r>
            <a:r>
              <a:rPr lang="pl-PL" sz="2400" dirty="0" err="1"/>
              <a:t>Liangzhu</a:t>
            </a:r>
            <a:r>
              <a:rPr lang="pl-PL" sz="2400" dirty="0"/>
              <a:t> (3400–2250 p.n.e.).</a:t>
            </a:r>
          </a:p>
          <a:p>
            <a:endParaRPr lang="pl-PL" sz="2400" dirty="0"/>
          </a:p>
          <a:p>
            <a:endParaRPr lang="pl-PL" sz="2400" dirty="0"/>
          </a:p>
          <a:p>
            <a:r>
              <a:rPr lang="pl-PL" sz="2400" dirty="0"/>
              <a:t>Historia handlu w  Hangzhou sięga tysięcy lat, położenie na Morzu Wschodniochińskim uczyniło go naturalnym centrum handlowym, a w okresie Trzech Królestw (220-280 n.e.) stało się jednym z największych portów Chin</a:t>
            </a:r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0512" y="211736"/>
            <a:ext cx="2371800" cy="158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35372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315289C1-F1E3-22E0-CBCD-56D1D24934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Rozwój kultury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="" xmlns:a16="http://schemas.microsoft.com/office/drawing/2014/main" id="{B0C41AA7-AED1-3432-F6F5-0B6CD5E4A5A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r>
              <a:rPr lang="pl-PL" dirty="0"/>
              <a:t>Przybycie ludzi z innych regionów Jedwabnego Szlaku do Hangzhou przyspieszyło wielką wymianę kulturalną, artystyczną i religijną.</a:t>
            </a:r>
          </a:p>
        </p:txBody>
      </p:sp>
      <p:pic>
        <p:nvPicPr>
          <p:cNvPr id="6" name="Symbol zastępczy zawartości 5">
            <a:extLst>
              <a:ext uri="{FF2B5EF4-FFF2-40B4-BE49-F238E27FC236}">
                <a16:creationId xmlns="" xmlns:a16="http://schemas.microsoft.com/office/drawing/2014/main" id="{7ED58E87-4DCB-8ED6-7A7E-731C26F51963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3385" y="2695074"/>
            <a:ext cx="4243271" cy="2545963"/>
          </a:xfrm>
        </p:spPr>
      </p:pic>
    </p:spTree>
    <p:extLst>
      <p:ext uri="{BB962C8B-B14F-4D97-AF65-F5344CB8AC3E}">
        <p14:creationId xmlns:p14="http://schemas.microsoft.com/office/powerpoint/2010/main" val="4757060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9240C61E-3EEA-1C87-2B2B-118D22967F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Rozwój Kultury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="" xmlns:a16="http://schemas.microsoft.com/office/drawing/2014/main" id="{5736864F-5B6A-2AEB-2B58-057A87C67F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w 328 roku n.e. </a:t>
            </a:r>
            <a:r>
              <a:rPr lang="pl-PL" dirty="0" err="1"/>
              <a:t>Huili</a:t>
            </a:r>
            <a:r>
              <a:rPr lang="pl-PL" dirty="0"/>
              <a:t>, mnich buddyjski z subkontynentu indyjskiego, założył świątynię </a:t>
            </a:r>
            <a:r>
              <a:rPr lang="pl-PL" dirty="0" err="1"/>
              <a:t>Lingyin</a:t>
            </a:r>
            <a:r>
              <a:rPr lang="pl-PL" dirty="0"/>
              <a:t> w Hangzhou</a:t>
            </a:r>
          </a:p>
          <a:p>
            <a:endParaRPr lang="pl-PL" dirty="0"/>
          </a:p>
          <a:p>
            <a:endParaRPr lang="pl-PL" dirty="0"/>
          </a:p>
          <a:p>
            <a:r>
              <a:rPr lang="pl-PL" dirty="0"/>
              <a:t>pod koniec 330 roku n.e. została </a:t>
            </a:r>
            <a:r>
              <a:rPr lang="pl-PL" dirty="0" err="1"/>
              <a:t>zbudowna</a:t>
            </a:r>
            <a:r>
              <a:rPr lang="pl-PL" dirty="0"/>
              <a:t> świątynia </a:t>
            </a:r>
            <a:r>
              <a:rPr lang="pl-PL" dirty="0" err="1"/>
              <a:t>Fajing</a:t>
            </a:r>
            <a:r>
              <a:rPr lang="pl-PL" dirty="0"/>
              <a:t>.</a:t>
            </a:r>
          </a:p>
          <a:p>
            <a:endParaRPr lang="pl-PL" dirty="0"/>
          </a:p>
          <a:p>
            <a:endParaRPr lang="pl-PL" dirty="0"/>
          </a:p>
          <a:p>
            <a:r>
              <a:rPr lang="pl-PL" dirty="0"/>
              <a:t>Meczet Feniksa, jeden z czterech największych meczetów w Chinach, którego początki sięgają dynastii Tang  lub Song</a:t>
            </a:r>
          </a:p>
        </p:txBody>
      </p:sp>
    </p:spTree>
    <p:extLst>
      <p:ext uri="{BB962C8B-B14F-4D97-AF65-F5344CB8AC3E}">
        <p14:creationId xmlns:p14="http://schemas.microsoft.com/office/powerpoint/2010/main" val="40300012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86AD5F62-20C0-659D-6A6B-3D212862B7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Naprawa Meczetu</a:t>
            </a:r>
          </a:p>
        </p:txBody>
      </p:sp>
      <p:pic>
        <p:nvPicPr>
          <p:cNvPr id="7" name="Symbol zastępczy zawartości 6">
            <a:extLst>
              <a:ext uri="{FF2B5EF4-FFF2-40B4-BE49-F238E27FC236}">
                <a16:creationId xmlns="" xmlns:a16="http://schemas.microsoft.com/office/drawing/2014/main" id="{6128819A-3F24-93E4-C061-F61F87EA72D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3786" y="2374740"/>
            <a:ext cx="5457763" cy="3496670"/>
          </a:xfrm>
        </p:spPr>
      </p:pic>
      <p:sp>
        <p:nvSpPr>
          <p:cNvPr id="4" name="Symbol zastępczy tekstu 3">
            <a:extLst>
              <a:ext uri="{FF2B5EF4-FFF2-40B4-BE49-F238E27FC236}">
                <a16:creationId xmlns="" xmlns:a16="http://schemas.microsoft.com/office/drawing/2014/main" id="{05B4845C-D681-977A-418D-7B5D2457CD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722792" cy="4087368"/>
          </a:xfrm>
        </p:spPr>
        <p:txBody>
          <a:bodyPr>
            <a:normAutofit/>
          </a:bodyPr>
          <a:lstStyle/>
          <a:p>
            <a:r>
              <a:rPr lang="pl-PL" dirty="0"/>
              <a:t>Za panowania dynastii </a:t>
            </a:r>
            <a:r>
              <a:rPr lang="pl-PL" dirty="0" err="1"/>
              <a:t>Yuan</a:t>
            </a:r>
            <a:r>
              <a:rPr lang="pl-PL" dirty="0"/>
              <a:t> (1271-1368 n.e.) meczet został naprawiony przy wsparciu finansowym Ala al-Dina, arabskiego duchownego w Chinach. Jako taki Meczet Feniksa świadczy o wymianie między kulturami chińskimi i arabskimi. Co więcej, według lokalnych przekazów, w pierwszej połowie panowania dynastii Tang (618-690 n.e.) kupcy z Persji, Egiptu i innych regionów wzdłuż Jedwabnego Szlaku wymieniali biżuterię na słynnej „</a:t>
            </a:r>
            <a:r>
              <a:rPr lang="pl-PL" dirty="0" err="1"/>
              <a:t>Jewellery</a:t>
            </a:r>
            <a:r>
              <a:rPr lang="pl-PL" dirty="0"/>
              <a:t> Lane” w Hangzhou.</a:t>
            </a:r>
          </a:p>
        </p:txBody>
      </p:sp>
    </p:spTree>
    <p:extLst>
      <p:ext uri="{BB962C8B-B14F-4D97-AF65-F5344CB8AC3E}">
        <p14:creationId xmlns:p14="http://schemas.microsoft.com/office/powerpoint/2010/main" val="20721438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52BF8EB0-84D3-FBED-2CC8-E75D97BA4E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Rozwój gospodarczy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="" xmlns:a16="http://schemas.microsoft.com/office/drawing/2014/main" id="{B0B8BED7-F980-6012-4FE0-550B3D2FFA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Hangzhou stało się ważnym węzłem komunikacyjnym i portem wzdłuż rozwijającego się Jedwabnego Szlaku. Hangzhou stało się centrum dystrybucji wielu rodzajów towarów, a kupcy z </a:t>
            </a:r>
            <a:r>
              <a:rPr lang="pl-PL" dirty="0" err="1"/>
              <a:t>Fujian</a:t>
            </a:r>
            <a:r>
              <a:rPr lang="pl-PL" dirty="0"/>
              <a:t> i Guangdong importowali do miasta egzotyczne towary, w tym przyprawy z Azji Południowo-Wschodniej.</a:t>
            </a:r>
          </a:p>
          <a:p>
            <a:endParaRPr lang="pl-PL" dirty="0"/>
          </a:p>
          <a:p>
            <a:r>
              <a:rPr lang="pl-PL" dirty="0"/>
              <a:t>Handel zagraniczny osiągnął swój szczyt w czasach południowej dynastii Song, kiedy to hodowla serów i technologia produkcji jedwabiu w Hangzhou poczyniły ogromne postępy w zakresie wyrobów z diagonalu, brokatu, satyny, ciętego jedwabiu, przędzy i bawełny, które również były produkowane w mieście.</a:t>
            </a:r>
          </a:p>
        </p:txBody>
      </p:sp>
    </p:spTree>
    <p:extLst>
      <p:ext uri="{BB962C8B-B14F-4D97-AF65-F5344CB8AC3E}">
        <p14:creationId xmlns:p14="http://schemas.microsoft.com/office/powerpoint/2010/main" val="35164390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4B47A6EE-0C50-EA39-B1FA-8E602CF8D5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Rozwój gospodarczy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="" xmlns:a16="http://schemas.microsoft.com/office/drawing/2014/main" id="{52FF0685-D5DE-CABA-2508-A30F05FCBA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4309254"/>
          </a:xfrm>
        </p:spPr>
        <p:txBody>
          <a:bodyPr/>
          <a:lstStyle/>
          <a:p>
            <a:r>
              <a:rPr lang="pl-PL" b="0" dirty="0"/>
              <a:t>Ponadto wzdłuż morskich Jedwabnych Szlaków eksportowano także porcelanę i herbatę z Hangzhou. </a:t>
            </a:r>
          </a:p>
          <a:p>
            <a:r>
              <a:rPr lang="pl-PL" b="0" dirty="0"/>
              <a:t>Dynastia Song była okresem bardzo pomyślnym w historii rozwoju tradycyjnego rzemiosła porcelany.</a:t>
            </a:r>
          </a:p>
        </p:txBody>
      </p:sp>
      <p:pic>
        <p:nvPicPr>
          <p:cNvPr id="10" name="Symbol zastępczy zawartości 9">
            <a:extLst>
              <a:ext uri="{FF2B5EF4-FFF2-40B4-BE49-F238E27FC236}">
                <a16:creationId xmlns="" xmlns:a16="http://schemas.microsoft.com/office/drawing/2014/main" id="{C335484A-2B7B-64E8-0165-7F1359227F8A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0937" y="2319688"/>
            <a:ext cx="5434881" cy="4177365"/>
          </a:xfrm>
        </p:spPr>
      </p:pic>
    </p:spTree>
    <p:extLst>
      <p:ext uri="{BB962C8B-B14F-4D97-AF65-F5344CB8AC3E}">
        <p14:creationId xmlns:p14="http://schemas.microsoft.com/office/powerpoint/2010/main" val="29468482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48B98BAD-B14D-DABA-9151-75F9157A9E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Podsumowanie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="" xmlns:a16="http://schemas.microsoft.com/office/drawing/2014/main" id="{EE474C63-C785-9624-2B0A-626E22ADAF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pl-PL" dirty="0"/>
          </a:p>
          <a:p>
            <a:pPr algn="ctr"/>
            <a:endParaRPr lang="pl-PL" dirty="0"/>
          </a:p>
          <a:p>
            <a:pPr algn="ctr"/>
            <a:r>
              <a:rPr lang="pl-PL" dirty="0"/>
              <a:t>Hangzhou to jedno z wielu doskonałych przykładów miast, które pełniły rolę „węzłów” na Jedwabnym Szlaku. Były to centra intensywnej wymiany, w ramach których różne cywilizacje i ich elementy kulturowe przemieszczały się z jednego miejsca do drugiego w drodze handlu poprzez szlaki lądowe i morskie, wzajemnie na siebie oddziałując. Ponieważ podróżnicy osiedlaliby się w innych krajach, żyjąc wśród miejscowej ludności, rezultatem byłaby wielka wymiana kulturowa i synteza.</a:t>
            </a:r>
          </a:p>
          <a:p>
            <a:pPr algn="ctr"/>
            <a:endParaRPr lang="pl-PL" dirty="0"/>
          </a:p>
          <a:p>
            <a:pPr algn="ctr"/>
            <a:r>
              <a:rPr lang="pl-PL" sz="1000" dirty="0" err="1"/>
              <a:t>Zródło</a:t>
            </a:r>
            <a:r>
              <a:rPr lang="pl-PL" sz="1000" dirty="0"/>
              <a:t>: https://en.unesco.org/silkroad/content/did-you-know-hangzhou-house-silk-silk-roads-hub-city</a:t>
            </a:r>
          </a:p>
        </p:txBody>
      </p:sp>
    </p:spTree>
    <p:extLst>
      <p:ext uri="{BB962C8B-B14F-4D97-AF65-F5344CB8AC3E}">
        <p14:creationId xmlns:p14="http://schemas.microsoft.com/office/powerpoint/2010/main" val="20470641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4" name="Symbol zastępczy zawartości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4725" y="216545"/>
            <a:ext cx="9783763" cy="2547854"/>
          </a:xfrm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288" y="2832030"/>
            <a:ext cx="3222918" cy="4025970"/>
          </a:xfrm>
          <a:prstGeom prst="rect">
            <a:avLst/>
          </a:prstGeom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0519" y="3394329"/>
            <a:ext cx="7146480" cy="2540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884151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ski">
  <a:themeElements>
    <a:clrScheme name="Paski">
      <a:dk1>
        <a:srgbClr val="2C2C2C"/>
      </a:dk1>
      <a:lt1>
        <a:srgbClr val="FFFFFF"/>
      </a:lt1>
      <a:dk2>
        <a:srgbClr val="099BDD"/>
      </a:dk2>
      <a:lt2>
        <a:srgbClr val="F2F2F2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Paski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Paski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9792607F-9579-4224-82FF-9C88C3E1E53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TM03090430[[fn=Paski]]</Template>
  <TotalTime>74</TotalTime>
  <Words>433</Words>
  <Application>Microsoft Office PowerPoint</Application>
  <PresentationFormat>Panoramiczny</PresentationFormat>
  <Paragraphs>36</Paragraphs>
  <Slides>10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2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10</vt:i4>
      </vt:variant>
    </vt:vector>
  </HeadingPairs>
  <TitlesOfParts>
    <vt:vector size="13" baseType="lpstr">
      <vt:lpstr>Corbel</vt:lpstr>
      <vt:lpstr>Wingdings</vt:lpstr>
      <vt:lpstr>Paski</vt:lpstr>
      <vt:lpstr>Hangzhou – „DOM JEDWABIU”</vt:lpstr>
      <vt:lpstr>Hangzhou</vt:lpstr>
      <vt:lpstr>Rozwój kultury</vt:lpstr>
      <vt:lpstr>Rozwój Kultury</vt:lpstr>
      <vt:lpstr>Naprawa Meczetu</vt:lpstr>
      <vt:lpstr>Rozwój gospodarczy</vt:lpstr>
      <vt:lpstr>Rozwój gospodarczy</vt:lpstr>
      <vt:lpstr>Podsumowanie</vt:lpstr>
      <vt:lpstr>Prezentacja programu PowerPoint</vt:lpstr>
      <vt:lpstr>Dziękuję za uwagę     Wiktoria Złydaszyk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Hangzhou – „DOM JDWABIU”</dc:title>
  <dc:creator>wiktoria zydaszyk</dc:creator>
  <cp:lastModifiedBy>HP Envy</cp:lastModifiedBy>
  <cp:revision>4</cp:revision>
  <dcterms:created xsi:type="dcterms:W3CDTF">2024-03-09T16:39:34Z</dcterms:created>
  <dcterms:modified xsi:type="dcterms:W3CDTF">2024-03-10T22:21:05Z</dcterms:modified>
</cp:coreProperties>
</file>