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Bebas Neue Bold" panose="020B0604020202020204" charset="-18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Open Sans 1" panose="020B0604020202020204" charset="0"/>
      <p:regular r:id="rId14"/>
    </p:embeddedFont>
    <p:embeddedFont>
      <p:font typeface="Open Sans 2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90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17642" y="36511"/>
            <a:ext cx="13652714" cy="5745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630"/>
              </a:lnSpc>
            </a:pPr>
            <a:r>
              <a:rPr lang="en-US" sz="40399" dirty="0" err="1">
                <a:solidFill>
                  <a:srgbClr val="FFFFFF"/>
                </a:solidFill>
                <a:latin typeface="Bebas Neue Bold"/>
              </a:rPr>
              <a:t>Szlak</a:t>
            </a:r>
            <a:endParaRPr lang="en-US" sz="40399" dirty="0">
              <a:solidFill>
                <a:srgbClr val="FFFFFF"/>
              </a:solidFill>
              <a:latin typeface="Bebas Neue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3295522" y="5113404"/>
            <a:ext cx="11696953" cy="1894516"/>
            <a:chOff x="0" y="0"/>
            <a:chExt cx="3080679" cy="4989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080679" cy="498967"/>
            </a:xfrm>
            <a:custGeom>
              <a:avLst/>
              <a:gdLst/>
              <a:ahLst/>
              <a:cxnLst/>
              <a:rect l="l" t="t" r="r" b="b"/>
              <a:pathLst>
                <a:path w="3080679" h="498967">
                  <a:moveTo>
                    <a:pt x="0" y="0"/>
                  </a:moveTo>
                  <a:lnTo>
                    <a:pt x="3080679" y="0"/>
                  </a:lnTo>
                  <a:lnTo>
                    <a:pt x="3080679" y="498967"/>
                  </a:lnTo>
                  <a:lnTo>
                    <a:pt x="0" y="498967"/>
                  </a:lnTo>
                  <a:close/>
                </a:path>
              </a:pathLst>
            </a:custGeom>
            <a:solidFill>
              <a:srgbClr val="593215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3080679" cy="537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779212" y="5497410"/>
            <a:ext cx="10729571" cy="858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2"/>
              </a:lnSpc>
              <a:spcBef>
                <a:spcPct val="0"/>
              </a:spcBef>
            </a:pPr>
            <a:r>
              <a:rPr lang="en-US" sz="5001" spc="3901" dirty="0">
                <a:solidFill>
                  <a:srgbClr val="FFFFFF"/>
                </a:solidFill>
                <a:latin typeface="Open Sans 1"/>
              </a:rPr>
              <a:t>BURSZTYNOWY</a:t>
            </a:r>
          </a:p>
        </p:txBody>
      </p:sp>
      <p:grpSp>
        <p:nvGrpSpPr>
          <p:cNvPr id="8" name="Group 3"/>
          <p:cNvGrpSpPr/>
          <p:nvPr/>
        </p:nvGrpSpPr>
        <p:grpSpPr>
          <a:xfrm>
            <a:off x="5867400" y="6355505"/>
            <a:ext cx="6094938" cy="4479174"/>
            <a:chOff x="0" y="0"/>
            <a:chExt cx="8126584" cy="5972232"/>
          </a:xfrm>
        </p:grpSpPr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3"/>
            <a:srcRect l="12579" r="12579"/>
            <a:stretch>
              <a:fillRect/>
            </a:stretch>
          </p:blipFill>
          <p:spPr>
            <a:xfrm>
              <a:off x="0" y="0"/>
              <a:ext cx="8126584" cy="59722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7259300" y="0"/>
            <a:ext cx="1028700" cy="102870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593215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14507" y="4216534"/>
            <a:ext cx="5175382" cy="4479174"/>
            <a:chOff x="0" y="0"/>
            <a:chExt cx="6900509" cy="5972232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 l="11555" r="11555"/>
            <a:stretch>
              <a:fillRect/>
            </a:stretch>
          </p:blipFill>
          <p:spPr>
            <a:xfrm>
              <a:off x="0" y="0"/>
              <a:ext cx="6900509" cy="5972232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6204082" y="1845782"/>
            <a:ext cx="3297718" cy="3297718"/>
            <a:chOff x="0" y="0"/>
            <a:chExt cx="4396958" cy="4396958"/>
          </a:xfrm>
        </p:grpSpPr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0" y="0"/>
              <a:ext cx="4396958" cy="4396958"/>
            </a:xfrm>
            <a:prstGeom prst="rect">
              <a:avLst/>
            </a:prstGeom>
          </p:spPr>
        </p:pic>
      </p:grpSp>
      <p:sp>
        <p:nvSpPr>
          <p:cNvPr id="10" name="TextBox 10"/>
          <p:cNvSpPr txBox="1"/>
          <p:nvPr/>
        </p:nvSpPr>
        <p:spPr>
          <a:xfrm>
            <a:off x="10721461" y="1492394"/>
            <a:ext cx="6197841" cy="334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99"/>
              </a:lnSpc>
            </a:pPr>
            <a:r>
              <a:rPr lang="en-US" sz="11943">
                <a:solidFill>
                  <a:srgbClr val="FFFFFF"/>
                </a:solidFill>
                <a:latin typeface="Bebas Neue Bold"/>
              </a:rPr>
              <a:t>Co to jest bursztyn?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0721461" y="1316951"/>
            <a:ext cx="1689685" cy="84185"/>
            <a:chOff x="0" y="0"/>
            <a:chExt cx="1335060" cy="665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5060" cy="66516"/>
            </a:xfrm>
            <a:custGeom>
              <a:avLst/>
              <a:gdLst/>
              <a:ahLst/>
              <a:cxnLst/>
              <a:rect l="l" t="t" r="r" b="b"/>
              <a:pathLst>
                <a:path w="1335060" h="66516">
                  <a:moveTo>
                    <a:pt x="0" y="0"/>
                  </a:moveTo>
                  <a:lnTo>
                    <a:pt x="1335060" y="0"/>
                  </a:lnTo>
                  <a:lnTo>
                    <a:pt x="1335060" y="66516"/>
                  </a:lnTo>
                  <a:lnTo>
                    <a:pt x="0" y="66516"/>
                  </a:lnTo>
                  <a:close/>
                </a:path>
              </a:pathLst>
            </a:custGeom>
            <a:solidFill>
              <a:srgbClr val="5932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35060" cy="104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721461" y="4752036"/>
            <a:ext cx="5267644" cy="405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FFFFFF"/>
                </a:solidFill>
                <a:latin typeface="Open Sans 1"/>
              </a:rPr>
              <a:t>Bursztyn, jantar, amber – kopalna żywica drzew iglastych, a w rzadszych przypadkach żywicujących liściastych drzew z rzędu bobowców czy rodziny dwuskrzydłowatych.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77554" y="495974"/>
            <a:ext cx="514121" cy="219670"/>
          </a:xfrm>
          <a:custGeom>
            <a:avLst/>
            <a:gdLst/>
            <a:ahLst/>
            <a:cxnLst/>
            <a:rect l="l" t="t" r="r" b="b"/>
            <a:pathLst>
              <a:path w="514121" h="219670">
                <a:moveTo>
                  <a:pt x="0" y="0"/>
                </a:moveTo>
                <a:lnTo>
                  <a:pt x="514121" y="0"/>
                </a:lnTo>
                <a:lnTo>
                  <a:pt x="514121" y="219670"/>
                </a:lnTo>
                <a:lnTo>
                  <a:pt x="0" y="21967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46768" y="495974"/>
            <a:ext cx="7626882" cy="9258300"/>
            <a:chOff x="0" y="0"/>
            <a:chExt cx="10169176" cy="12344400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5"/>
            <a:srcRect t="8356" b="8356"/>
            <a:stretch>
              <a:fillRect/>
            </a:stretch>
          </p:blipFill>
          <p:spPr>
            <a:xfrm>
              <a:off x="0" y="0"/>
              <a:ext cx="10169176" cy="12344400"/>
            </a:xfrm>
            <a:prstGeom prst="rect">
              <a:avLst/>
            </a:prstGeom>
          </p:spPr>
        </p:pic>
      </p:grpSp>
      <p:sp>
        <p:nvSpPr>
          <p:cNvPr id="6" name="TextBox 6"/>
          <p:cNvSpPr txBox="1"/>
          <p:nvPr/>
        </p:nvSpPr>
        <p:spPr>
          <a:xfrm>
            <a:off x="1921799" y="1189793"/>
            <a:ext cx="7989241" cy="334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99"/>
              </a:lnSpc>
            </a:pPr>
            <a:r>
              <a:rPr lang="en-US" sz="11943">
                <a:solidFill>
                  <a:srgbClr val="FFFFFF"/>
                </a:solidFill>
                <a:latin typeface="Bebas Neue Bold"/>
              </a:rPr>
              <a:t>Co to jest szlak bursztynowy?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921799" y="1071813"/>
            <a:ext cx="1689685" cy="84185"/>
            <a:chOff x="0" y="0"/>
            <a:chExt cx="1335060" cy="6651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5060" cy="66516"/>
            </a:xfrm>
            <a:custGeom>
              <a:avLst/>
              <a:gdLst/>
              <a:ahLst/>
              <a:cxnLst/>
              <a:rect l="l" t="t" r="r" b="b"/>
              <a:pathLst>
                <a:path w="1335060" h="66516">
                  <a:moveTo>
                    <a:pt x="0" y="0"/>
                  </a:moveTo>
                  <a:lnTo>
                    <a:pt x="1335060" y="0"/>
                  </a:lnTo>
                  <a:lnTo>
                    <a:pt x="1335060" y="66516"/>
                  </a:lnTo>
                  <a:lnTo>
                    <a:pt x="0" y="66516"/>
                  </a:lnTo>
                  <a:close/>
                </a:path>
              </a:pathLst>
            </a:custGeom>
            <a:solidFill>
              <a:srgbClr val="59321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335060" cy="104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921799" y="4469347"/>
            <a:ext cx="7570148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szlak handlowy między europejskimi krajami basenu Morza Śródziemnego a ziemiami leżącymi na południowym wybrzeżu Morza Bałtyckiego. W znaczeniu węższym jest to przebieg tras zorganizowanych wypraw po bursztyn, nasilonych od I w. n.e.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39108" y="571500"/>
            <a:ext cx="6094938" cy="4479174"/>
            <a:chOff x="0" y="0"/>
            <a:chExt cx="8126584" cy="5972232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2579" r="12579"/>
            <a:stretch>
              <a:fillRect/>
            </a:stretch>
          </p:blipFill>
          <p:spPr>
            <a:xfrm>
              <a:off x="0" y="0"/>
              <a:ext cx="8126584" cy="5972232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28700" y="5350626"/>
            <a:ext cx="6105346" cy="4479174"/>
            <a:chOff x="0" y="0"/>
            <a:chExt cx="8140461" cy="5972232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3926" r="3926"/>
            <a:stretch>
              <a:fillRect/>
            </a:stretch>
          </p:blipFill>
          <p:spPr>
            <a:xfrm>
              <a:off x="0" y="0"/>
              <a:ext cx="8140461" cy="5972232"/>
            </a:xfrm>
            <a:prstGeom prst="rect">
              <a:avLst/>
            </a:prstGeom>
          </p:spPr>
        </p:pic>
      </p:grpSp>
      <p:sp>
        <p:nvSpPr>
          <p:cNvPr id="7" name="TextBox 7"/>
          <p:cNvSpPr txBox="1"/>
          <p:nvPr/>
        </p:nvSpPr>
        <p:spPr>
          <a:xfrm>
            <a:off x="8013587" y="1152525"/>
            <a:ext cx="8166419" cy="3346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99"/>
              </a:lnSpc>
            </a:pPr>
            <a:r>
              <a:rPr lang="en-US" sz="11943">
                <a:solidFill>
                  <a:srgbClr val="FFFFFF"/>
                </a:solidFill>
                <a:latin typeface="Bebas Neue Bold"/>
              </a:rPr>
              <a:t>Historia Szlaku bursztynowego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013587" y="4432079"/>
            <a:ext cx="8861956" cy="4050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Szlak bursztynowy był drogą handlową, która łączyła kraje śródziemnomorskie z ziemiami leżącymi nad wybrzeżem Morza Bałtyckiego. Przebiegała nim trasa wypraw po bursztyn. Szlak ten odgrywał ogromną rolę w kontaktach handlowych, ponieważ bursztyn był cennym przedmiotem wymiany.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039576" y="4097249"/>
            <a:ext cx="2759253" cy="2759253"/>
            <a:chOff x="0" y="0"/>
            <a:chExt cx="3679003" cy="367900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2310" r="12310"/>
            <a:stretch>
              <a:fillRect/>
            </a:stretch>
          </p:blipFill>
          <p:spPr>
            <a:xfrm>
              <a:off x="0" y="0"/>
              <a:ext cx="3679003" cy="3679003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5856108" y="4097249"/>
            <a:ext cx="2759253" cy="2759253"/>
            <a:chOff x="0" y="0"/>
            <a:chExt cx="3679003" cy="3679003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 l="249" r="249"/>
            <a:stretch>
              <a:fillRect/>
            </a:stretch>
          </p:blipFill>
          <p:spPr>
            <a:xfrm>
              <a:off x="0" y="0"/>
              <a:ext cx="3679003" cy="3679003"/>
            </a:xfrm>
            <a:prstGeom prst="rect">
              <a:avLst/>
            </a:prstGeom>
          </p:spPr>
        </p:pic>
      </p:grpSp>
      <p:grpSp>
        <p:nvGrpSpPr>
          <p:cNvPr id="7" name="Group 7"/>
          <p:cNvGrpSpPr/>
          <p:nvPr/>
        </p:nvGrpSpPr>
        <p:grpSpPr>
          <a:xfrm>
            <a:off x="9672639" y="4097249"/>
            <a:ext cx="2759253" cy="2759253"/>
            <a:chOff x="0" y="0"/>
            <a:chExt cx="3679003" cy="3679003"/>
          </a:xfrm>
        </p:grpSpPr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 l="12699" r="12699"/>
            <a:stretch>
              <a:fillRect/>
            </a:stretch>
          </p:blipFill>
          <p:spPr>
            <a:xfrm>
              <a:off x="0" y="0"/>
              <a:ext cx="3679003" cy="3679003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13489171" y="4097249"/>
            <a:ext cx="2759253" cy="2759253"/>
            <a:chOff x="0" y="0"/>
            <a:chExt cx="3679003" cy="3679003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6"/>
            <a:srcRect t="1902" b="1902"/>
            <a:stretch>
              <a:fillRect/>
            </a:stretch>
          </p:blipFill>
          <p:spPr>
            <a:xfrm>
              <a:off x="0" y="0"/>
              <a:ext cx="3679003" cy="3679003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8299157" y="1796682"/>
            <a:ext cx="1689685" cy="84185"/>
            <a:chOff x="0" y="0"/>
            <a:chExt cx="1335060" cy="665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5060" cy="66516"/>
            </a:xfrm>
            <a:custGeom>
              <a:avLst/>
              <a:gdLst/>
              <a:ahLst/>
              <a:cxnLst/>
              <a:rect l="l" t="t" r="r" b="b"/>
              <a:pathLst>
                <a:path w="1335060" h="66516">
                  <a:moveTo>
                    <a:pt x="0" y="0"/>
                  </a:moveTo>
                  <a:lnTo>
                    <a:pt x="1335060" y="0"/>
                  </a:lnTo>
                  <a:lnTo>
                    <a:pt x="1335060" y="66516"/>
                  </a:lnTo>
                  <a:lnTo>
                    <a:pt x="0" y="66516"/>
                  </a:lnTo>
                  <a:close/>
                </a:path>
              </a:pathLst>
            </a:custGeom>
            <a:solidFill>
              <a:srgbClr val="59321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335060" cy="104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2413556" y="2143575"/>
            <a:ext cx="13460889" cy="16964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99"/>
              </a:lnSpc>
            </a:pPr>
            <a:r>
              <a:rPr lang="en-US" sz="11943">
                <a:solidFill>
                  <a:srgbClr val="FFFFFF"/>
                </a:solidFill>
                <a:latin typeface="Bebas Neue Bold"/>
              </a:rPr>
              <a:t>Wyroby z bursztynu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33" b="-9333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301374" y="1028700"/>
            <a:ext cx="7626882" cy="2978797"/>
            <a:chOff x="0" y="0"/>
            <a:chExt cx="10169176" cy="3971729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t="21340" b="21340"/>
            <a:stretch>
              <a:fillRect/>
            </a:stretch>
          </p:blipFill>
          <p:spPr>
            <a:xfrm>
              <a:off x="0" y="0"/>
              <a:ext cx="10169176" cy="3971729"/>
            </a:xfrm>
            <a:prstGeom prst="rect">
              <a:avLst/>
            </a:prstGeom>
          </p:spPr>
        </p:pic>
      </p:grpSp>
      <p:sp>
        <p:nvSpPr>
          <p:cNvPr id="5" name="TextBox 5"/>
          <p:cNvSpPr txBox="1"/>
          <p:nvPr/>
        </p:nvSpPr>
        <p:spPr>
          <a:xfrm>
            <a:off x="2002213" y="1533006"/>
            <a:ext cx="8299160" cy="333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899"/>
              </a:lnSpc>
            </a:pPr>
            <a:r>
              <a:rPr lang="en-US" sz="11943">
                <a:solidFill>
                  <a:srgbClr val="FFFFFF"/>
                </a:solidFill>
                <a:latin typeface="Bebas Neue Bold"/>
              </a:rPr>
              <a:t>Bursztyn w wielu językach 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2012619" y="1324996"/>
            <a:ext cx="1689685" cy="84185"/>
            <a:chOff x="0" y="0"/>
            <a:chExt cx="1335060" cy="665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335060" cy="66516"/>
            </a:xfrm>
            <a:custGeom>
              <a:avLst/>
              <a:gdLst/>
              <a:ahLst/>
              <a:cxnLst/>
              <a:rect l="l" t="t" r="r" b="b"/>
              <a:pathLst>
                <a:path w="1335060" h="66516">
                  <a:moveTo>
                    <a:pt x="0" y="0"/>
                  </a:moveTo>
                  <a:lnTo>
                    <a:pt x="1335060" y="0"/>
                  </a:lnTo>
                  <a:lnTo>
                    <a:pt x="1335060" y="66516"/>
                  </a:lnTo>
                  <a:lnTo>
                    <a:pt x="0" y="66516"/>
                  </a:lnTo>
                  <a:close/>
                </a:path>
              </a:pathLst>
            </a:custGeom>
            <a:solidFill>
              <a:srgbClr val="593215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335060" cy="1046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2012619" y="4773949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Angielski - amber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002213" y="6305123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Niemiecki - bernstein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002213" y="7840553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  <a:ea typeface="Open Sans 1"/>
              </a:rPr>
              <a:t>Japoński - アンバー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03457" y="4828222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Czeski - jantar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113862" y="6305123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Duński - rav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03457" y="7840553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Iroandzki - ómra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058306" y="4828222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Rosyjski - янтарь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058306" y="6334388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Włoski - ambra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1058306" y="7812668"/>
            <a:ext cx="5101244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  <a:spcBef>
                <a:spcPct val="0"/>
              </a:spcBef>
            </a:pPr>
            <a:r>
              <a:rPr lang="en-US" sz="3300">
                <a:solidFill>
                  <a:srgbClr val="FFFFFF"/>
                </a:solidFill>
                <a:latin typeface="Open Sans 1"/>
              </a:rPr>
              <a:t>Ukraiński - бурштиновий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34808" y="4274503"/>
            <a:ext cx="4218384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>
                <a:solidFill>
                  <a:srgbClr val="593215"/>
                </a:solidFill>
                <a:latin typeface="Open Sans 2 Bold"/>
              </a:rPr>
              <a:t>Koniec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2" y="6210300"/>
            <a:ext cx="3914775" cy="3790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153</Words>
  <Application>Microsoft Office PowerPoint</Application>
  <PresentationFormat>Niestandardowy</PresentationFormat>
  <Paragraphs>20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Bebas Neue Bold</vt:lpstr>
      <vt:lpstr>Calibri</vt:lpstr>
      <vt:lpstr>Open Sans 1</vt:lpstr>
      <vt:lpstr>Open Sans 2 Bold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Black Modern Nature Presentation</dc:title>
  <dc:creator>HP Envy</dc:creator>
  <cp:lastModifiedBy>HP Envy</cp:lastModifiedBy>
  <cp:revision>3</cp:revision>
  <dcterms:created xsi:type="dcterms:W3CDTF">2006-08-16T00:00:00Z</dcterms:created>
  <dcterms:modified xsi:type="dcterms:W3CDTF">2024-04-09T21:20:21Z</dcterms:modified>
  <dc:identifier>DAGB18aTeqg</dc:identifier>
</cp:coreProperties>
</file>