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TT Commons Pro" panose="020B0604020202020204" charset="-18"/>
      <p:regular r:id="rId11"/>
    </p:embeddedFont>
    <p:embeddedFont>
      <p:font typeface="Open Sans" panose="020B0604020202020204" charset="0"/>
      <p:regular r:id="rId12"/>
    </p:embeddedFont>
    <p:embeddedFont>
      <p:font typeface="Rasputin" panose="020B0604020202020204" charset="0"/>
      <p:regular r:id="rId13"/>
    </p:embeddedFont>
    <p:embeddedFont>
      <p:font typeface="Rasputin Light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754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6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2821" y="1825737"/>
            <a:ext cx="16592979" cy="6635526"/>
            <a:chOff x="0" y="0"/>
            <a:chExt cx="22123972" cy="8847368"/>
          </a:xfrm>
        </p:grpSpPr>
        <p:sp>
          <p:nvSpPr>
            <p:cNvPr id="3" name="TextBox 3"/>
            <p:cNvSpPr txBox="1"/>
            <p:nvPr/>
          </p:nvSpPr>
          <p:spPr>
            <a:xfrm>
              <a:off x="0" y="123825"/>
              <a:ext cx="22123972" cy="7335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299"/>
                </a:lnSpc>
              </a:pPr>
              <a:r>
                <a:rPr lang="en-US" sz="12999">
                  <a:solidFill>
                    <a:srgbClr val="FFFFFF"/>
                  </a:solidFill>
                  <a:latin typeface="Rasputin Light"/>
                </a:rPr>
                <a:t>Święta pielgrzymkowe w judaizmie.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7966933"/>
              <a:ext cx="22123972" cy="8805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>
                  <a:solidFill>
                    <a:srgbClr val="FFFFFF"/>
                  </a:solidFill>
                  <a:latin typeface="TT Commons Pro"/>
                </a:rPr>
                <a:t>Dominika Rapacz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-2284790" y="-3746425"/>
            <a:ext cx="8857785" cy="8525618"/>
          </a:xfrm>
          <a:custGeom>
            <a:avLst/>
            <a:gdLst/>
            <a:ahLst/>
            <a:cxnLst/>
            <a:rect l="l" t="t" r="r" b="b"/>
            <a:pathLst>
              <a:path w="8857785" h="8525618">
                <a:moveTo>
                  <a:pt x="0" y="0"/>
                </a:moveTo>
                <a:lnTo>
                  <a:pt x="8857785" y="0"/>
                </a:lnTo>
                <a:lnTo>
                  <a:pt x="8857785" y="8525618"/>
                </a:lnTo>
                <a:lnTo>
                  <a:pt x="0" y="85256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653687">
            <a:off x="9836943" y="4082791"/>
            <a:ext cx="9957653" cy="8663158"/>
          </a:xfrm>
          <a:custGeom>
            <a:avLst/>
            <a:gdLst/>
            <a:ahLst/>
            <a:cxnLst/>
            <a:rect l="l" t="t" r="r" b="b"/>
            <a:pathLst>
              <a:path w="9957653" h="8663158">
                <a:moveTo>
                  <a:pt x="0" y="0"/>
                </a:moveTo>
                <a:lnTo>
                  <a:pt x="9957653" y="0"/>
                </a:lnTo>
                <a:lnTo>
                  <a:pt x="9957653" y="8663158"/>
                </a:lnTo>
                <a:lnTo>
                  <a:pt x="0" y="86631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1999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726396">
            <a:off x="-2659134" y="-900023"/>
            <a:ext cx="5318268" cy="8429531"/>
          </a:xfrm>
          <a:custGeom>
            <a:avLst/>
            <a:gdLst/>
            <a:ahLst/>
            <a:cxnLst/>
            <a:rect l="l" t="t" r="r" b="b"/>
            <a:pathLst>
              <a:path w="5318268" h="8429531">
                <a:moveTo>
                  <a:pt x="0" y="0"/>
                </a:moveTo>
                <a:lnTo>
                  <a:pt x="5318268" y="0"/>
                </a:lnTo>
                <a:lnTo>
                  <a:pt x="5318268" y="8429531"/>
                </a:lnTo>
                <a:lnTo>
                  <a:pt x="0" y="84295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4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788089">
            <a:off x="16062525" y="2478011"/>
            <a:ext cx="6565563" cy="10406512"/>
          </a:xfrm>
          <a:custGeom>
            <a:avLst/>
            <a:gdLst/>
            <a:ahLst/>
            <a:cxnLst/>
            <a:rect l="l" t="t" r="r" b="b"/>
            <a:pathLst>
              <a:path w="6565563" h="10406512">
                <a:moveTo>
                  <a:pt x="0" y="0"/>
                </a:moveTo>
                <a:lnTo>
                  <a:pt x="6565563" y="0"/>
                </a:lnTo>
                <a:lnTo>
                  <a:pt x="6565563" y="10406512"/>
                </a:lnTo>
                <a:lnTo>
                  <a:pt x="0" y="104065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5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CD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672955">
            <a:off x="10751530" y="-4919548"/>
            <a:ext cx="8901994" cy="10457555"/>
          </a:xfrm>
          <a:custGeom>
            <a:avLst/>
            <a:gdLst/>
            <a:ahLst/>
            <a:cxnLst/>
            <a:rect l="l" t="t" r="r" b="b"/>
            <a:pathLst>
              <a:path w="8901994" h="10457555">
                <a:moveTo>
                  <a:pt x="0" y="0"/>
                </a:moveTo>
                <a:lnTo>
                  <a:pt x="8901993" y="0"/>
                </a:lnTo>
                <a:lnTo>
                  <a:pt x="8901993" y="10457555"/>
                </a:lnTo>
                <a:lnTo>
                  <a:pt x="0" y="104575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901520">
            <a:off x="11841060" y="-3813956"/>
            <a:ext cx="10836480" cy="7395897"/>
          </a:xfrm>
          <a:custGeom>
            <a:avLst/>
            <a:gdLst/>
            <a:ahLst/>
            <a:cxnLst/>
            <a:rect l="l" t="t" r="r" b="b"/>
            <a:pathLst>
              <a:path w="10836480" h="7395897">
                <a:moveTo>
                  <a:pt x="0" y="0"/>
                </a:moveTo>
                <a:lnTo>
                  <a:pt x="10836480" y="0"/>
                </a:lnTo>
                <a:lnTo>
                  <a:pt x="10836480" y="7395898"/>
                </a:lnTo>
                <a:lnTo>
                  <a:pt x="0" y="73958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772413">
            <a:off x="-3694394" y="6621391"/>
            <a:ext cx="6800267" cy="4641183"/>
          </a:xfrm>
          <a:custGeom>
            <a:avLst/>
            <a:gdLst/>
            <a:ahLst/>
            <a:cxnLst/>
            <a:rect l="l" t="t" r="r" b="b"/>
            <a:pathLst>
              <a:path w="6800267" h="4641183">
                <a:moveTo>
                  <a:pt x="0" y="0"/>
                </a:moveTo>
                <a:lnTo>
                  <a:pt x="6800268" y="0"/>
                </a:lnTo>
                <a:lnTo>
                  <a:pt x="6800268" y="4641183"/>
                </a:lnTo>
                <a:lnTo>
                  <a:pt x="0" y="46411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028700" y="5138738"/>
            <a:ext cx="17259300" cy="0"/>
          </a:xfrm>
          <a:prstGeom prst="line">
            <a:avLst/>
          </a:prstGeom>
          <a:ln w="9525" cap="rnd">
            <a:solidFill>
              <a:srgbClr val="4F674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3497996" y="4976812"/>
            <a:ext cx="323850" cy="32385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F674F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8563785" y="4976812"/>
            <a:ext cx="323850" cy="32385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F674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3701792" y="4986338"/>
            <a:ext cx="323850" cy="32385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F674F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2888367" y="5986462"/>
            <a:ext cx="3455295" cy="628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39"/>
              </a:lnSpc>
            </a:pPr>
            <a:r>
              <a:rPr lang="en-US" sz="3799">
                <a:solidFill>
                  <a:srgbClr val="142414"/>
                </a:solidFill>
                <a:latin typeface="Rasputin Light"/>
              </a:rPr>
              <a:t>Pesach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089750" y="6064175"/>
            <a:ext cx="3455295" cy="628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39"/>
              </a:lnSpc>
            </a:pPr>
            <a:r>
              <a:rPr lang="en-US" sz="3799">
                <a:solidFill>
                  <a:srgbClr val="142414"/>
                </a:solidFill>
                <a:latin typeface="Rasputin Light"/>
              </a:rPr>
              <a:t>Sukkot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930703" y="6064175"/>
            <a:ext cx="3455295" cy="628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39"/>
              </a:lnSpc>
            </a:pPr>
            <a:r>
              <a:rPr lang="en-US" sz="3799">
                <a:solidFill>
                  <a:srgbClr val="142414"/>
                </a:solidFill>
                <a:latin typeface="Rasputin Light"/>
              </a:rPr>
              <a:t>Szawuot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09871" y="1419761"/>
            <a:ext cx="15755527" cy="280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40"/>
              </a:lnSpc>
            </a:pPr>
            <a:r>
              <a:rPr lang="en-US" sz="9200">
                <a:solidFill>
                  <a:srgbClr val="142414"/>
                </a:solidFill>
                <a:latin typeface="Rasputin Light"/>
              </a:rPr>
              <a:t>Wyróżnia się trzy święta pielgrzymkowe: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888367" y="8741410"/>
            <a:ext cx="12633640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142414"/>
                </a:solidFill>
                <a:latin typeface="Open Sans"/>
              </a:rPr>
              <a:t>W starożytności w te święta pielgrzymowano do Świątyni w Jerozolimie i składano ofiarę z płodów ziemi.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CD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984532" y="828675"/>
            <a:ext cx="6651409" cy="842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>
                <a:solidFill>
                  <a:srgbClr val="142414"/>
                </a:solidFill>
                <a:latin typeface="Rasputin Light"/>
              </a:rPr>
              <a:t>Na czym polega Pesach?</a:t>
            </a:r>
          </a:p>
          <a:p>
            <a:pPr>
              <a:lnSpc>
                <a:spcPts val="3900"/>
              </a:lnSpc>
            </a:pPr>
            <a:endParaRPr lang="en-US" sz="3000">
              <a:solidFill>
                <a:srgbClr val="142414"/>
              </a:solidFill>
              <a:latin typeface="Rasputin Light"/>
            </a:endParaRPr>
          </a:p>
          <a:p>
            <a:pPr>
              <a:lnSpc>
                <a:spcPts val="3900"/>
              </a:lnSpc>
            </a:pPr>
            <a:endParaRPr lang="en-US" sz="3000">
              <a:solidFill>
                <a:srgbClr val="142414"/>
              </a:solidFill>
              <a:latin typeface="Rasputin Light"/>
            </a:endParaRPr>
          </a:p>
          <a:p>
            <a:pPr>
              <a:lnSpc>
                <a:spcPts val="3900"/>
              </a:lnSpc>
            </a:pPr>
            <a:r>
              <a:rPr lang="en-US" sz="3000">
                <a:solidFill>
                  <a:srgbClr val="142414"/>
                </a:solidFill>
                <a:latin typeface="Rasputin Light"/>
              </a:rPr>
              <a:t>Pesach, zwane także Świętem Wiosny lub Przaśników – Dla Żydów Pesach jest wielkim świętem wolności, obchodzonym na pamiątkę wyjścia z niewoli egipskiej pod wodzą Mojżesza. Symbolizuje także zapowiedź odkupienia świata w chwili przyjścia Mesjasza. Obchody zaczynają się 15 dnia miesiąca nisan (marzec-kwiecień) i trwają w Izraelu siedem dni, a w diasporze osiem.</a:t>
            </a:r>
          </a:p>
          <a:p>
            <a:pPr>
              <a:lnSpc>
                <a:spcPts val="3900"/>
              </a:lnSpc>
            </a:pPr>
            <a:endParaRPr lang="en-US" sz="3000">
              <a:solidFill>
                <a:srgbClr val="142414"/>
              </a:solidFill>
              <a:latin typeface="Rasputin Light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28700" y="1051088"/>
            <a:ext cx="6670238" cy="148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519"/>
              </a:lnSpc>
            </a:pPr>
            <a:r>
              <a:rPr lang="en-US" sz="9600">
                <a:solidFill>
                  <a:srgbClr val="142414"/>
                </a:solidFill>
                <a:latin typeface="Rasputin Light"/>
              </a:rPr>
              <a:t>PESACH:</a:t>
            </a:r>
          </a:p>
        </p:txBody>
      </p:sp>
      <p:sp>
        <p:nvSpPr>
          <p:cNvPr id="4" name="Freeform 4"/>
          <p:cNvSpPr/>
          <p:nvPr/>
        </p:nvSpPr>
        <p:spPr>
          <a:xfrm rot="6159217">
            <a:off x="630772" y="5058223"/>
            <a:ext cx="8901994" cy="10457555"/>
          </a:xfrm>
          <a:custGeom>
            <a:avLst/>
            <a:gdLst/>
            <a:ahLst/>
            <a:cxnLst/>
            <a:rect l="l" t="t" r="r" b="b"/>
            <a:pathLst>
              <a:path w="8901994" h="10457555">
                <a:moveTo>
                  <a:pt x="0" y="0"/>
                </a:moveTo>
                <a:lnTo>
                  <a:pt x="8901994" y="0"/>
                </a:lnTo>
                <a:lnTo>
                  <a:pt x="8901994" y="10457554"/>
                </a:lnTo>
                <a:lnTo>
                  <a:pt x="0" y="104575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762324">
            <a:off x="4626521" y="5834276"/>
            <a:ext cx="6144834" cy="9739650"/>
          </a:xfrm>
          <a:custGeom>
            <a:avLst/>
            <a:gdLst/>
            <a:ahLst/>
            <a:cxnLst/>
            <a:rect l="l" t="t" r="r" b="b"/>
            <a:pathLst>
              <a:path w="6144834" h="9739650">
                <a:moveTo>
                  <a:pt x="0" y="0"/>
                </a:moveTo>
                <a:lnTo>
                  <a:pt x="6144834" y="0"/>
                </a:lnTo>
                <a:lnTo>
                  <a:pt x="6144834" y="9739650"/>
                </a:lnTo>
                <a:lnTo>
                  <a:pt x="0" y="97396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6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426279" y="1497565"/>
            <a:ext cx="3589539" cy="4823792"/>
            <a:chOff x="0" y="0"/>
            <a:chExt cx="3663950" cy="4923790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5F5C39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5426279" y="1497565"/>
            <a:ext cx="3589539" cy="4823792"/>
            <a:chOff x="0" y="0"/>
            <a:chExt cx="3663950" cy="4923790"/>
          </a:xfrm>
        </p:grpSpPr>
        <p:sp>
          <p:nvSpPr>
            <p:cNvPr id="6" name="Freeform 6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2"/>
              <a:stretch>
                <a:fillRect l="-17647" r="-17647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4F674F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9483929" y="1497565"/>
            <a:ext cx="3589539" cy="4823792"/>
            <a:chOff x="0" y="0"/>
            <a:chExt cx="3663950" cy="4923790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3"/>
              <a:stretch>
                <a:fillRect l="-39970" r="-39970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4F674F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3608701" y="1497565"/>
            <a:ext cx="3589539" cy="4823792"/>
            <a:chOff x="0" y="0"/>
            <a:chExt cx="3663950" cy="4923790"/>
          </a:xfrm>
        </p:grpSpPr>
        <p:sp>
          <p:nvSpPr>
            <p:cNvPr id="12" name="Freeform 12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4"/>
              <a:stretch>
                <a:fillRect l="-24218" r="-24218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4F674F"/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-3849591" y="5642381"/>
            <a:ext cx="8857785" cy="8525618"/>
          </a:xfrm>
          <a:custGeom>
            <a:avLst/>
            <a:gdLst/>
            <a:ahLst/>
            <a:cxnLst/>
            <a:rect l="l" t="t" r="r" b="b"/>
            <a:pathLst>
              <a:path w="8857785" h="8525618">
                <a:moveTo>
                  <a:pt x="0" y="0"/>
                </a:moveTo>
                <a:lnTo>
                  <a:pt x="8857785" y="0"/>
                </a:lnTo>
                <a:lnTo>
                  <a:pt x="8857785" y="8525618"/>
                </a:lnTo>
                <a:lnTo>
                  <a:pt x="0" y="85256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1999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8743839">
            <a:off x="-2596254" y="4920069"/>
            <a:ext cx="5915271" cy="9375789"/>
          </a:xfrm>
          <a:custGeom>
            <a:avLst/>
            <a:gdLst/>
            <a:ahLst/>
            <a:cxnLst/>
            <a:rect l="l" t="t" r="r" b="b"/>
            <a:pathLst>
              <a:path w="5915271" h="9375789">
                <a:moveTo>
                  <a:pt x="0" y="0"/>
                </a:moveTo>
                <a:lnTo>
                  <a:pt x="5915271" y="0"/>
                </a:lnTo>
                <a:lnTo>
                  <a:pt x="5915271" y="9375789"/>
                </a:lnTo>
                <a:lnTo>
                  <a:pt x="0" y="93757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18999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806268" y="1497565"/>
            <a:ext cx="4086610" cy="392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99"/>
              </a:lnSpc>
            </a:pPr>
            <a:r>
              <a:rPr lang="en-US" sz="6499">
                <a:solidFill>
                  <a:srgbClr val="FFFFFF"/>
                </a:solidFill>
                <a:latin typeface="Rasputin Light"/>
              </a:rPr>
              <a:t>Jak Żydzi obchodzą święto Paschy?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043996" y="7413450"/>
            <a:ext cx="14879865" cy="2491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endParaRPr/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Open Sans"/>
              </a:rPr>
              <a:t>Seder po hebrajsku znaczy porządek, to specjalna uczta o określonym rytuale rozpoczynająca święto Paschy, podczas której cała bliższa i dalsza rodzina, razem z dziadkami, wujkami, ciociami, a także zaproszonymi gośćmi, czuwała, jedząc i wspominając wydarzenia z Egiptu, oraz słuchając opowieści z nimi związanych.</a:t>
            </a:r>
          </a:p>
          <a:p>
            <a:pPr algn="ctr">
              <a:lnSpc>
                <a:spcPts val="3359"/>
              </a:lnSpc>
            </a:pPr>
            <a:endParaRPr lang="en-US" sz="2400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CD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158571" y="974888"/>
            <a:ext cx="6651409" cy="8410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99"/>
              </a:lnSpc>
            </a:pPr>
            <a:r>
              <a:rPr lang="en-US" sz="2999">
                <a:solidFill>
                  <a:srgbClr val="142414"/>
                </a:solidFill>
                <a:latin typeface="Rasputin"/>
              </a:rPr>
              <a:t>Na czym polega Szawuot?</a:t>
            </a:r>
          </a:p>
          <a:p>
            <a:pPr>
              <a:lnSpc>
                <a:spcPts val="4499"/>
              </a:lnSpc>
            </a:pPr>
            <a:endParaRPr lang="en-US" sz="2999">
              <a:solidFill>
                <a:srgbClr val="142414"/>
              </a:solidFill>
              <a:latin typeface="Rasputin"/>
            </a:endParaRPr>
          </a:p>
          <a:p>
            <a:pPr marL="0" lvl="0" indent="0">
              <a:lnSpc>
                <a:spcPts val="4499"/>
              </a:lnSpc>
            </a:pPr>
            <a:r>
              <a:rPr lang="en-US" sz="2999">
                <a:solidFill>
                  <a:srgbClr val="142414"/>
                </a:solidFill>
                <a:latin typeface="Rasputin"/>
              </a:rPr>
              <a:t>Szawuot upamiętnia nadanie Żydom Tory na górze Synaj. Zwane jest także Świętem Tygodni, a w Polsce żydowskimi Zielonymi Świątkami. Pierwsza nazwa nawiązuje do odstępu czasu, jaki dzieli Pesach i Szawuot – siedem tygodni. Święto obchodzi się pięćdziesiątego i pięćdziesiątego pierwszego dnia liczonego od drugiego wieczoru Pesach, czyli 6 i 7 dnia miesiąca siwan.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1051088"/>
            <a:ext cx="7423521" cy="148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519"/>
              </a:lnSpc>
            </a:pPr>
            <a:r>
              <a:rPr lang="en-US" sz="9600">
                <a:solidFill>
                  <a:srgbClr val="142414"/>
                </a:solidFill>
                <a:latin typeface="Rasputin Light"/>
              </a:rPr>
              <a:t>SZAWUOT:</a:t>
            </a:r>
          </a:p>
        </p:txBody>
      </p:sp>
      <p:sp>
        <p:nvSpPr>
          <p:cNvPr id="4" name="Freeform 4"/>
          <p:cNvSpPr/>
          <p:nvPr/>
        </p:nvSpPr>
        <p:spPr>
          <a:xfrm rot="6159217">
            <a:off x="630772" y="5058223"/>
            <a:ext cx="8901994" cy="10457555"/>
          </a:xfrm>
          <a:custGeom>
            <a:avLst/>
            <a:gdLst/>
            <a:ahLst/>
            <a:cxnLst/>
            <a:rect l="l" t="t" r="r" b="b"/>
            <a:pathLst>
              <a:path w="8901994" h="10457555">
                <a:moveTo>
                  <a:pt x="0" y="0"/>
                </a:moveTo>
                <a:lnTo>
                  <a:pt x="8901994" y="0"/>
                </a:lnTo>
                <a:lnTo>
                  <a:pt x="8901994" y="10457554"/>
                </a:lnTo>
                <a:lnTo>
                  <a:pt x="0" y="104575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762324">
            <a:off x="4626521" y="5834276"/>
            <a:ext cx="6144834" cy="9739650"/>
          </a:xfrm>
          <a:custGeom>
            <a:avLst/>
            <a:gdLst/>
            <a:ahLst/>
            <a:cxnLst/>
            <a:rect l="l" t="t" r="r" b="b"/>
            <a:pathLst>
              <a:path w="6144834" h="9739650">
                <a:moveTo>
                  <a:pt x="0" y="0"/>
                </a:moveTo>
                <a:lnTo>
                  <a:pt x="6144834" y="0"/>
                </a:lnTo>
                <a:lnTo>
                  <a:pt x="6144834" y="9739650"/>
                </a:lnTo>
                <a:lnTo>
                  <a:pt x="0" y="97396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CD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68842">
            <a:off x="-4611311" y="-1362269"/>
            <a:ext cx="8901994" cy="10457555"/>
          </a:xfrm>
          <a:custGeom>
            <a:avLst/>
            <a:gdLst/>
            <a:ahLst/>
            <a:cxnLst/>
            <a:rect l="l" t="t" r="r" b="b"/>
            <a:pathLst>
              <a:path w="8901994" h="10457555">
                <a:moveTo>
                  <a:pt x="0" y="0"/>
                </a:moveTo>
                <a:lnTo>
                  <a:pt x="8901994" y="0"/>
                </a:lnTo>
                <a:lnTo>
                  <a:pt x="8901994" y="10457555"/>
                </a:lnTo>
                <a:lnTo>
                  <a:pt x="0" y="104575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872414" y="5298727"/>
            <a:ext cx="14352108" cy="3775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49"/>
              </a:lnSpc>
            </a:pPr>
            <a:r>
              <a:rPr lang="en-US" sz="2899">
                <a:solidFill>
                  <a:srgbClr val="142414"/>
                </a:solidFill>
                <a:latin typeface="TT Commons Pro"/>
              </a:rPr>
              <a:t>W czasach biblijnych na Szawuot rolnicy pielgrzymowali do Jerozolimy, aby w Świątyni złożyć ofiary z pierwszych danego roku żniw. W Biblii dzień ten nosi nazwę Święta Plonów i Święta Żniw. Do tradycji tego święta należy całonocne nabożeństwo połączone ze studiowaniem Tory i dyskusjami teologicznymi. Wierni mają obowiązek wysłuchać na stojąco głośnego odczytania Dziesięciu Przykazań. Zwyczaj ten wywodzi się ze starej legendy, wedle której po zejściu z Synaju Mojżesz zastał Izraelitów pogrążonych w głębokim śnie i musiał ich budzić, aby wysłuchali Prawa danego im przez Boga.</a:t>
            </a:r>
          </a:p>
        </p:txBody>
      </p:sp>
      <p:sp>
        <p:nvSpPr>
          <p:cNvPr id="4" name="Freeform 4"/>
          <p:cNvSpPr/>
          <p:nvPr/>
        </p:nvSpPr>
        <p:spPr>
          <a:xfrm rot="6787978">
            <a:off x="13094258" y="-4595393"/>
            <a:ext cx="7755409" cy="12292435"/>
          </a:xfrm>
          <a:custGeom>
            <a:avLst/>
            <a:gdLst/>
            <a:ahLst/>
            <a:cxnLst/>
            <a:rect l="l" t="t" r="r" b="b"/>
            <a:pathLst>
              <a:path w="7755409" h="12292435">
                <a:moveTo>
                  <a:pt x="0" y="0"/>
                </a:moveTo>
                <a:lnTo>
                  <a:pt x="7755409" y="0"/>
                </a:lnTo>
                <a:lnTo>
                  <a:pt x="7755409" y="12292435"/>
                </a:lnTo>
                <a:lnTo>
                  <a:pt x="0" y="122924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872414" y="1028700"/>
            <a:ext cx="7080521" cy="3540261"/>
            <a:chOff x="0" y="0"/>
            <a:chExt cx="6350000" cy="3175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3175000"/>
            </a:xfrm>
            <a:custGeom>
              <a:avLst/>
              <a:gdLst/>
              <a:ahLst/>
              <a:cxnLst/>
              <a:rect l="l" t="t" r="r" b="b"/>
              <a:pathLst>
                <a:path w="6350000" h="3175000">
                  <a:moveTo>
                    <a:pt x="0" y="2286000"/>
                  </a:moveTo>
                  <a:lnTo>
                    <a:pt x="0" y="889000"/>
                  </a:lnTo>
                  <a:cubicBezTo>
                    <a:pt x="0" y="397510"/>
                    <a:pt x="397510" y="0"/>
                    <a:pt x="889000" y="0"/>
                  </a:cubicBezTo>
                  <a:lnTo>
                    <a:pt x="5461000" y="0"/>
                  </a:lnTo>
                  <a:cubicBezTo>
                    <a:pt x="5952490" y="0"/>
                    <a:pt x="6350000" y="397510"/>
                    <a:pt x="6350000" y="889000"/>
                  </a:cubicBezTo>
                  <a:lnTo>
                    <a:pt x="6350000" y="2286000"/>
                  </a:lnTo>
                  <a:cubicBezTo>
                    <a:pt x="6350000" y="2777490"/>
                    <a:pt x="5952490" y="3175000"/>
                    <a:pt x="5461000" y="3175000"/>
                  </a:cubicBezTo>
                  <a:lnTo>
                    <a:pt x="889000" y="3175000"/>
                  </a:lnTo>
                  <a:cubicBezTo>
                    <a:pt x="397510" y="3175000"/>
                    <a:pt x="0" y="2777490"/>
                    <a:pt x="0" y="2286000"/>
                  </a:cubicBezTo>
                  <a:close/>
                </a:path>
              </a:pathLst>
            </a:custGeom>
            <a:blipFill>
              <a:blip r:embed="rId6"/>
              <a:stretch>
                <a:fillRect b="-33200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9144000" y="1028700"/>
            <a:ext cx="7080521" cy="3540261"/>
            <a:chOff x="0" y="0"/>
            <a:chExt cx="6350000" cy="317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3175000"/>
            </a:xfrm>
            <a:custGeom>
              <a:avLst/>
              <a:gdLst/>
              <a:ahLst/>
              <a:cxnLst/>
              <a:rect l="l" t="t" r="r" b="b"/>
              <a:pathLst>
                <a:path w="6350000" h="3175000">
                  <a:moveTo>
                    <a:pt x="0" y="2286000"/>
                  </a:moveTo>
                  <a:lnTo>
                    <a:pt x="0" y="889000"/>
                  </a:lnTo>
                  <a:cubicBezTo>
                    <a:pt x="0" y="397510"/>
                    <a:pt x="397510" y="0"/>
                    <a:pt x="889000" y="0"/>
                  </a:cubicBezTo>
                  <a:lnTo>
                    <a:pt x="5461000" y="0"/>
                  </a:lnTo>
                  <a:cubicBezTo>
                    <a:pt x="5952490" y="0"/>
                    <a:pt x="6350000" y="397510"/>
                    <a:pt x="6350000" y="889000"/>
                  </a:cubicBezTo>
                  <a:lnTo>
                    <a:pt x="6350000" y="2286000"/>
                  </a:lnTo>
                  <a:cubicBezTo>
                    <a:pt x="6350000" y="2777490"/>
                    <a:pt x="5952490" y="3175000"/>
                    <a:pt x="5461000" y="3175000"/>
                  </a:cubicBezTo>
                  <a:lnTo>
                    <a:pt x="889000" y="3175000"/>
                  </a:lnTo>
                  <a:cubicBezTo>
                    <a:pt x="397510" y="3175000"/>
                    <a:pt x="0" y="2777490"/>
                    <a:pt x="0" y="2286000"/>
                  </a:cubicBezTo>
                  <a:close/>
                </a:path>
              </a:pathLst>
            </a:custGeom>
            <a:blipFill>
              <a:blip r:embed="rId7"/>
              <a:stretch>
                <a:fillRect t="-67924" b="-67924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CD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158571" y="974888"/>
            <a:ext cx="6651409" cy="7286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99"/>
              </a:lnSpc>
            </a:pPr>
            <a:r>
              <a:rPr lang="en-US" sz="2999">
                <a:solidFill>
                  <a:srgbClr val="142414"/>
                </a:solidFill>
                <a:latin typeface="Rasputin"/>
              </a:rPr>
              <a:t>Na czym polega Sukkot?</a:t>
            </a:r>
          </a:p>
          <a:p>
            <a:pPr>
              <a:lnSpc>
                <a:spcPts val="4499"/>
              </a:lnSpc>
            </a:pPr>
            <a:endParaRPr lang="en-US" sz="2999">
              <a:solidFill>
                <a:srgbClr val="142414"/>
              </a:solidFill>
              <a:latin typeface="Rasputin"/>
            </a:endParaRPr>
          </a:p>
          <a:p>
            <a:pPr marL="0" lvl="0" indent="0">
              <a:lnSpc>
                <a:spcPts val="4499"/>
              </a:lnSpc>
            </a:pPr>
            <a:r>
              <a:rPr lang="en-US" sz="2999">
                <a:solidFill>
                  <a:srgbClr val="142414"/>
                </a:solidFill>
                <a:latin typeface="Rasputin"/>
              </a:rPr>
              <a:t>Święto Szałasów, zwane też Kuczki – żydowskie święto rozpoczynające się pięć dni po święcie Jom Kipur, a dwa tygodnie po rozpoczęciu roku. Święto należy do świąt radosnych i upamiętnia mieszkanie w szałasach i namiotach podczas ucieczki Izraelitów z Egiptu i wędrówki do Kanaanu.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1051088"/>
            <a:ext cx="7423521" cy="148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519"/>
              </a:lnSpc>
            </a:pPr>
            <a:r>
              <a:rPr lang="en-US" sz="9600">
                <a:solidFill>
                  <a:srgbClr val="142414"/>
                </a:solidFill>
                <a:latin typeface="Rasputin Light"/>
              </a:rPr>
              <a:t>SUKKOT:</a:t>
            </a:r>
          </a:p>
        </p:txBody>
      </p:sp>
      <p:sp>
        <p:nvSpPr>
          <p:cNvPr id="4" name="Freeform 4"/>
          <p:cNvSpPr/>
          <p:nvPr/>
        </p:nvSpPr>
        <p:spPr>
          <a:xfrm rot="6159217">
            <a:off x="630772" y="5058223"/>
            <a:ext cx="8901994" cy="10457555"/>
          </a:xfrm>
          <a:custGeom>
            <a:avLst/>
            <a:gdLst/>
            <a:ahLst/>
            <a:cxnLst/>
            <a:rect l="l" t="t" r="r" b="b"/>
            <a:pathLst>
              <a:path w="8901994" h="10457555">
                <a:moveTo>
                  <a:pt x="0" y="0"/>
                </a:moveTo>
                <a:lnTo>
                  <a:pt x="8901994" y="0"/>
                </a:lnTo>
                <a:lnTo>
                  <a:pt x="8901994" y="10457554"/>
                </a:lnTo>
                <a:lnTo>
                  <a:pt x="0" y="104575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762324">
            <a:off x="4626521" y="5834276"/>
            <a:ext cx="6144834" cy="9739650"/>
          </a:xfrm>
          <a:custGeom>
            <a:avLst/>
            <a:gdLst/>
            <a:ahLst/>
            <a:cxnLst/>
            <a:rect l="l" t="t" r="r" b="b"/>
            <a:pathLst>
              <a:path w="6144834" h="9739650">
                <a:moveTo>
                  <a:pt x="0" y="0"/>
                </a:moveTo>
                <a:lnTo>
                  <a:pt x="6144834" y="0"/>
                </a:lnTo>
                <a:lnTo>
                  <a:pt x="6144834" y="9739650"/>
                </a:lnTo>
                <a:lnTo>
                  <a:pt x="0" y="97396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6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426279" y="1497565"/>
            <a:ext cx="3589539" cy="4823792"/>
            <a:chOff x="0" y="0"/>
            <a:chExt cx="3663950" cy="4923790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5F5C39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5426279" y="1497565"/>
            <a:ext cx="3589539" cy="4823792"/>
            <a:chOff x="0" y="0"/>
            <a:chExt cx="3663950" cy="4923790"/>
          </a:xfrm>
        </p:grpSpPr>
        <p:sp>
          <p:nvSpPr>
            <p:cNvPr id="6" name="Freeform 6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2"/>
              <a:stretch>
                <a:fillRect l="-68908" r="-18189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4F674F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9483929" y="1497565"/>
            <a:ext cx="3589539" cy="4823792"/>
            <a:chOff x="0" y="0"/>
            <a:chExt cx="3663950" cy="4923790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3"/>
              <a:stretch>
                <a:fillRect l="-96180" r="-8008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4F674F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3608701" y="1497565"/>
            <a:ext cx="3589539" cy="4823792"/>
            <a:chOff x="0" y="0"/>
            <a:chExt cx="3663950" cy="4923790"/>
          </a:xfrm>
        </p:grpSpPr>
        <p:sp>
          <p:nvSpPr>
            <p:cNvPr id="12" name="Freeform 12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4"/>
              <a:stretch>
                <a:fillRect l="-51780" r="-67797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4F674F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2521319" y="7962164"/>
            <a:ext cx="14283735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>
                <a:solidFill>
                  <a:srgbClr val="FFFFFF"/>
                </a:solidFill>
                <a:latin typeface="Rasputin Light"/>
              </a:rPr>
              <a:t>Zgodnie z biblijnym nakazem, Święto Szałasów obchodzi się przez siedem dni, od 15 do 21 dnia miesiąca tiszri,</a:t>
            </a:r>
          </a:p>
        </p:txBody>
      </p:sp>
      <p:sp>
        <p:nvSpPr>
          <p:cNvPr id="15" name="Freeform 15"/>
          <p:cNvSpPr/>
          <p:nvPr/>
        </p:nvSpPr>
        <p:spPr>
          <a:xfrm>
            <a:off x="-3849591" y="5642381"/>
            <a:ext cx="8857785" cy="8525618"/>
          </a:xfrm>
          <a:custGeom>
            <a:avLst/>
            <a:gdLst/>
            <a:ahLst/>
            <a:cxnLst/>
            <a:rect l="l" t="t" r="r" b="b"/>
            <a:pathLst>
              <a:path w="8857785" h="8525618">
                <a:moveTo>
                  <a:pt x="0" y="0"/>
                </a:moveTo>
                <a:lnTo>
                  <a:pt x="8857785" y="0"/>
                </a:lnTo>
                <a:lnTo>
                  <a:pt x="8857785" y="8525618"/>
                </a:lnTo>
                <a:lnTo>
                  <a:pt x="0" y="85256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1999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8743839">
            <a:off x="-2596254" y="4920069"/>
            <a:ext cx="5915271" cy="9375789"/>
          </a:xfrm>
          <a:custGeom>
            <a:avLst/>
            <a:gdLst/>
            <a:ahLst/>
            <a:cxnLst/>
            <a:rect l="l" t="t" r="r" b="b"/>
            <a:pathLst>
              <a:path w="5915271" h="9375789">
                <a:moveTo>
                  <a:pt x="0" y="0"/>
                </a:moveTo>
                <a:lnTo>
                  <a:pt x="5915271" y="0"/>
                </a:lnTo>
                <a:lnTo>
                  <a:pt x="5915271" y="9375789"/>
                </a:lnTo>
                <a:lnTo>
                  <a:pt x="0" y="93757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117547" y="1374805"/>
            <a:ext cx="4086610" cy="2943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99"/>
              </a:lnSpc>
            </a:pPr>
            <a:r>
              <a:rPr lang="en-US" sz="6499">
                <a:solidFill>
                  <a:srgbClr val="FFFFFF"/>
                </a:solidFill>
                <a:latin typeface="Rasputin Light"/>
              </a:rPr>
              <a:t>ILE TRWA SUKKOT: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CD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16209">
            <a:off x="-890667" y="4921459"/>
            <a:ext cx="8901994" cy="10457555"/>
          </a:xfrm>
          <a:custGeom>
            <a:avLst/>
            <a:gdLst/>
            <a:ahLst/>
            <a:cxnLst/>
            <a:rect l="l" t="t" r="r" b="b"/>
            <a:pathLst>
              <a:path w="8901994" h="10457555">
                <a:moveTo>
                  <a:pt x="0" y="0"/>
                </a:moveTo>
                <a:lnTo>
                  <a:pt x="8901993" y="0"/>
                </a:lnTo>
                <a:lnTo>
                  <a:pt x="8901993" y="10457555"/>
                </a:lnTo>
                <a:lnTo>
                  <a:pt x="0" y="104575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862409">
            <a:off x="12992700" y="-3537343"/>
            <a:ext cx="8901994" cy="10457555"/>
          </a:xfrm>
          <a:custGeom>
            <a:avLst/>
            <a:gdLst/>
            <a:ahLst/>
            <a:cxnLst/>
            <a:rect l="l" t="t" r="r" b="b"/>
            <a:pathLst>
              <a:path w="8901994" h="10457555">
                <a:moveTo>
                  <a:pt x="0" y="0"/>
                </a:moveTo>
                <a:lnTo>
                  <a:pt x="8901994" y="0"/>
                </a:lnTo>
                <a:lnTo>
                  <a:pt x="8901994" y="10457555"/>
                </a:lnTo>
                <a:lnTo>
                  <a:pt x="0" y="104575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65270" y="1143000"/>
            <a:ext cx="7295791" cy="8115300"/>
            <a:chOff x="687070" y="247650"/>
            <a:chExt cx="11148060" cy="12400280"/>
          </a:xfrm>
        </p:grpSpPr>
        <p:sp>
          <p:nvSpPr>
            <p:cNvPr id="5" name="Freeform 5"/>
            <p:cNvSpPr/>
            <p:nvPr/>
          </p:nvSpPr>
          <p:spPr>
            <a:xfrm>
              <a:off x="687070" y="247650"/>
              <a:ext cx="11148061" cy="12400280"/>
            </a:xfrm>
            <a:custGeom>
              <a:avLst/>
              <a:gdLst/>
              <a:ahLst/>
              <a:cxnLst/>
              <a:rect l="l" t="t" r="r" b="b"/>
              <a:pathLst>
                <a:path w="11148061" h="12400280">
                  <a:moveTo>
                    <a:pt x="9215120" y="1497330"/>
                  </a:moveTo>
                  <a:cubicBezTo>
                    <a:pt x="8773160" y="972820"/>
                    <a:pt x="8234680" y="508000"/>
                    <a:pt x="7590790" y="252730"/>
                  </a:cubicBezTo>
                  <a:cubicBezTo>
                    <a:pt x="7132320" y="71120"/>
                    <a:pt x="6633210" y="0"/>
                    <a:pt x="6139180" y="6350"/>
                  </a:cubicBezTo>
                  <a:cubicBezTo>
                    <a:pt x="4053840" y="36830"/>
                    <a:pt x="2157730" y="1490980"/>
                    <a:pt x="1289050" y="3346450"/>
                  </a:cubicBezTo>
                  <a:cubicBezTo>
                    <a:pt x="527050" y="4977130"/>
                    <a:pt x="0" y="7792720"/>
                    <a:pt x="680720" y="9457690"/>
                  </a:cubicBezTo>
                  <a:cubicBezTo>
                    <a:pt x="1360170" y="11122661"/>
                    <a:pt x="2499360" y="12005311"/>
                    <a:pt x="4248150" y="12081511"/>
                  </a:cubicBezTo>
                  <a:cubicBezTo>
                    <a:pt x="7001510" y="12400280"/>
                    <a:pt x="9088120" y="10502901"/>
                    <a:pt x="10118091" y="8309611"/>
                  </a:cubicBezTo>
                  <a:cubicBezTo>
                    <a:pt x="11148061" y="6116320"/>
                    <a:pt x="10782300" y="3361691"/>
                    <a:pt x="9215121" y="1497330"/>
                  </a:cubicBezTo>
                  <a:close/>
                </a:path>
              </a:pathLst>
            </a:custGeom>
            <a:blipFill>
              <a:blip r:embed="rId4"/>
              <a:stretch>
                <a:fillRect l="-6649" t="-11477" r="6649" b="-7387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9144000" y="3348423"/>
            <a:ext cx="8609074" cy="3704455"/>
            <a:chOff x="0" y="0"/>
            <a:chExt cx="11478765" cy="4939273"/>
          </a:xfrm>
        </p:grpSpPr>
        <p:sp>
          <p:nvSpPr>
            <p:cNvPr id="7" name="TextBox 7"/>
            <p:cNvSpPr txBox="1"/>
            <p:nvPr/>
          </p:nvSpPr>
          <p:spPr>
            <a:xfrm>
              <a:off x="0" y="4297288"/>
              <a:ext cx="8300476" cy="6419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199"/>
              <a:ext cx="11478765" cy="39255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519"/>
                </a:lnSpc>
              </a:pPr>
              <a:r>
                <a:rPr lang="en-US" sz="9600">
                  <a:solidFill>
                    <a:srgbClr val="142414"/>
                  </a:solidFill>
                  <a:latin typeface="Rasputin Light"/>
                </a:rPr>
                <a:t>Dziękuje za uwagę.</a:t>
              </a:r>
            </a:p>
          </p:txBody>
        </p:sp>
      </p:grpSp>
      <p:pic>
        <p:nvPicPr>
          <p:cNvPr id="9" name="Obraz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221" y="6538205"/>
            <a:ext cx="3303909" cy="319872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402</Words>
  <Application>Microsoft Office PowerPoint</Application>
  <PresentationFormat>Niestandardowy</PresentationFormat>
  <Paragraphs>27</Paragraphs>
  <Slides>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6" baseType="lpstr">
      <vt:lpstr>TT Commons Pro</vt:lpstr>
      <vt:lpstr>Arial</vt:lpstr>
      <vt:lpstr>Open Sans</vt:lpstr>
      <vt:lpstr>Rasputin</vt:lpstr>
      <vt:lpstr>Rasputin Light</vt:lpstr>
      <vt:lpstr>Calibri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Święta pielgrzymkowe w judaizmie.</dc:title>
  <dc:creator>HP Envy</dc:creator>
  <cp:lastModifiedBy>HP Envy</cp:lastModifiedBy>
  <cp:revision>2</cp:revision>
  <dcterms:created xsi:type="dcterms:W3CDTF">2006-08-16T00:00:00Z</dcterms:created>
  <dcterms:modified xsi:type="dcterms:W3CDTF">2023-10-30T12:20:07Z</dcterms:modified>
  <dc:identifier>DAFyu5lztxE</dc:identifier>
</cp:coreProperties>
</file>